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6" r:id="rId3"/>
    <p:sldMasterId id="2147483657" r:id="rId4"/>
    <p:sldMasterId id="2147483658" r:id="rId5"/>
    <p:sldMasterId id="2147483659" r:id="rId6"/>
    <p:sldMasterId id="2147483660" r:id="rId7"/>
    <p:sldMasterId id="2147483661" r:id="rId8"/>
    <p:sldMasterId id="2147483662" r:id="rId9"/>
    <p:sldMasterId id="2147483663" r:id="rId10"/>
    <p:sldMasterId id="2147483664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</p:sldIdLst>
  <p:sldSz cy="6858000" cx="9144000"/>
  <p:notesSz cx="6858000" cy="9144000"/>
  <p:embeddedFontLst>
    <p:embeddedFont>
      <p:font typeface="Nunito"/>
      <p:regular r:id="rId62"/>
      <p:bold r:id="rId63"/>
      <p:italic r:id="rId64"/>
      <p:boldItalic r:id="rId65"/>
    </p:embeddedFont>
    <p:embeddedFont>
      <p:font typeface="Arimo"/>
      <p:regular r:id="rId66"/>
      <p:bold r:id="rId67"/>
      <p:italic r:id="rId68"/>
      <p:boldItalic r:id="rId69"/>
    </p:embeddedFont>
    <p:embeddedFont>
      <p:font typeface="Arial Narrow"/>
      <p:regular r:id="rId70"/>
      <p:bold r:id="rId71"/>
      <p:italic r:id="rId72"/>
      <p:boldItalic r:id="rId73"/>
    </p:embeddedFont>
    <p:embeddedFont>
      <p:font typeface="Arial Black"/>
      <p:regular r:id="rId74"/>
    </p:embeddedFont>
    <p:embeddedFont>
      <p:font typeface="Open Sans"/>
      <p:regular r:id="rId75"/>
      <p:bold r:id="rId76"/>
      <p:italic r:id="rId77"/>
      <p:boldItalic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73" Type="http://schemas.openxmlformats.org/officeDocument/2006/relationships/font" Target="fonts/ArialNarrow-boldItalic.fntdata"/><Relationship Id="rId72" Type="http://schemas.openxmlformats.org/officeDocument/2006/relationships/font" Target="fonts/ArialNarrow-italic.fntdata"/><Relationship Id="rId31" Type="http://schemas.openxmlformats.org/officeDocument/2006/relationships/slide" Target="slides/slide19.xml"/><Relationship Id="rId75" Type="http://schemas.openxmlformats.org/officeDocument/2006/relationships/font" Target="fonts/OpenSans-regular.fntdata"/><Relationship Id="rId30" Type="http://schemas.openxmlformats.org/officeDocument/2006/relationships/slide" Target="slides/slide18.xml"/><Relationship Id="rId74" Type="http://schemas.openxmlformats.org/officeDocument/2006/relationships/font" Target="fonts/ArialBlack-regular.fntdata"/><Relationship Id="rId33" Type="http://schemas.openxmlformats.org/officeDocument/2006/relationships/slide" Target="slides/slide21.xml"/><Relationship Id="rId77" Type="http://schemas.openxmlformats.org/officeDocument/2006/relationships/font" Target="fonts/OpenSans-italic.fntdata"/><Relationship Id="rId32" Type="http://schemas.openxmlformats.org/officeDocument/2006/relationships/slide" Target="slides/slide20.xml"/><Relationship Id="rId76" Type="http://schemas.openxmlformats.org/officeDocument/2006/relationships/font" Target="fonts/OpenSans-bold.fntdata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78" Type="http://schemas.openxmlformats.org/officeDocument/2006/relationships/font" Target="fonts/OpenSans-boldItalic.fntdata"/><Relationship Id="rId71" Type="http://schemas.openxmlformats.org/officeDocument/2006/relationships/font" Target="fonts/ArialNarrow-bold.fntdata"/><Relationship Id="rId70" Type="http://schemas.openxmlformats.org/officeDocument/2006/relationships/font" Target="fonts/ArialNarrow-regular.fntdata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62" Type="http://schemas.openxmlformats.org/officeDocument/2006/relationships/font" Target="fonts/Nunito-regular.fntdata"/><Relationship Id="rId61" Type="http://schemas.openxmlformats.org/officeDocument/2006/relationships/slide" Target="slides/slide49.xml"/><Relationship Id="rId20" Type="http://schemas.openxmlformats.org/officeDocument/2006/relationships/slide" Target="slides/slide8.xml"/><Relationship Id="rId64" Type="http://schemas.openxmlformats.org/officeDocument/2006/relationships/font" Target="fonts/Nunito-italic.fntdata"/><Relationship Id="rId63" Type="http://schemas.openxmlformats.org/officeDocument/2006/relationships/font" Target="fonts/Nunito-bold.fntdata"/><Relationship Id="rId22" Type="http://schemas.openxmlformats.org/officeDocument/2006/relationships/slide" Target="slides/slide10.xml"/><Relationship Id="rId66" Type="http://schemas.openxmlformats.org/officeDocument/2006/relationships/font" Target="fonts/Arimo-regular.fntdata"/><Relationship Id="rId21" Type="http://schemas.openxmlformats.org/officeDocument/2006/relationships/slide" Target="slides/slide9.xml"/><Relationship Id="rId65" Type="http://schemas.openxmlformats.org/officeDocument/2006/relationships/font" Target="fonts/Nunito-boldItalic.fntdata"/><Relationship Id="rId24" Type="http://schemas.openxmlformats.org/officeDocument/2006/relationships/slide" Target="slides/slide12.xml"/><Relationship Id="rId68" Type="http://schemas.openxmlformats.org/officeDocument/2006/relationships/font" Target="fonts/Arimo-italic.fntdata"/><Relationship Id="rId23" Type="http://schemas.openxmlformats.org/officeDocument/2006/relationships/slide" Target="slides/slide11.xml"/><Relationship Id="rId67" Type="http://schemas.openxmlformats.org/officeDocument/2006/relationships/font" Target="fonts/Arimo-bold.fntdata"/><Relationship Id="rId60" Type="http://schemas.openxmlformats.org/officeDocument/2006/relationships/slide" Target="slides/slide48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69" Type="http://schemas.openxmlformats.org/officeDocument/2006/relationships/font" Target="fonts/Arimo-boldItalic.fntdata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11" Type="http://schemas.openxmlformats.org/officeDocument/2006/relationships/slideMaster" Target="slideMasters/slideMaster9.xml"/><Relationship Id="rId55" Type="http://schemas.openxmlformats.org/officeDocument/2006/relationships/slide" Target="slides/slide43.xml"/><Relationship Id="rId10" Type="http://schemas.openxmlformats.org/officeDocument/2006/relationships/slideMaster" Target="slideMasters/slideMaster8.xml"/><Relationship Id="rId54" Type="http://schemas.openxmlformats.org/officeDocument/2006/relationships/slide" Target="slides/slide42.xml"/><Relationship Id="rId13" Type="http://schemas.openxmlformats.org/officeDocument/2006/relationships/slide" Target="slides/slide1.xml"/><Relationship Id="rId57" Type="http://schemas.openxmlformats.org/officeDocument/2006/relationships/slide" Target="slides/slide45.xml"/><Relationship Id="rId12" Type="http://schemas.openxmlformats.org/officeDocument/2006/relationships/notesMaster" Target="notesMasters/notesMaster1.xml"/><Relationship Id="rId56" Type="http://schemas.openxmlformats.org/officeDocument/2006/relationships/slide" Target="slides/slide44.xml"/><Relationship Id="rId15" Type="http://schemas.openxmlformats.org/officeDocument/2006/relationships/slide" Target="slides/slide3.xml"/><Relationship Id="rId59" Type="http://schemas.openxmlformats.org/officeDocument/2006/relationships/slide" Target="slides/slide47.xml"/><Relationship Id="rId14" Type="http://schemas.openxmlformats.org/officeDocument/2006/relationships/slide" Target="slides/slide2.xml"/><Relationship Id="rId58" Type="http://schemas.openxmlformats.org/officeDocument/2006/relationships/slide" Target="slides/slide4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Shape 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Shape 9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Shape 14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16" name="Shape 16"/>
          <p:cNvSpPr txBox="1"/>
          <p:nvPr/>
        </p:nvSpPr>
        <p:spPr>
          <a:xfrm>
            <a:off x="0" y="0"/>
            <a:ext cx="2960687" cy="441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3881437" y="0"/>
            <a:ext cx="2960687" cy="441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Shape 18"/>
          <p:cNvSpPr txBox="1"/>
          <p:nvPr/>
        </p:nvSpPr>
        <p:spPr>
          <a:xfrm>
            <a:off x="0" y="8686800"/>
            <a:ext cx="2960687" cy="4413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3881437" y="8686800"/>
            <a:ext cx="2957512" cy="438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" name="Shape 324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" name="Shape 358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" name="Shape 145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" name="Shape 462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6" name="Shape 476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" name="Shape 493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0" name="Shape 510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2" name="Shape 522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3" name="Shape 543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2" name="Shape 552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7" name="Shape 557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" name="Shape 562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" name="Shape 569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5" name="Shape 575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0" name="Shape 580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0" name="Shape 590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6" name="Shape 596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" name="Shape 606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4" name="Shape 614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2" name="Shape 622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0" name="Shape 630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9" name="Shape 639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" name="Shape 646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67350" cy="409574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>
            <p:ph idx="2" type="sldImg"/>
          </p:nvPr>
        </p:nvSpPr>
        <p:spPr>
          <a:xfrm>
            <a:off x="1003300" y="695325"/>
            <a:ext cx="4829174" cy="340994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ctrTitle"/>
          </p:nvPr>
        </p:nvSpPr>
        <p:spPr>
          <a:xfrm>
            <a:off x="2479884" y="2885883"/>
            <a:ext cx="6721810" cy="1041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subTitle"/>
          </p:nvPr>
        </p:nvSpPr>
        <p:spPr>
          <a:xfrm>
            <a:off x="2836778" y="4345894"/>
            <a:ext cx="5850020" cy="14861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1921533" y="274637"/>
            <a:ext cx="7351960" cy="11430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1921533" y="1600200"/>
            <a:ext cx="6765264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1" type="ftr"/>
          </p:nvPr>
        </p:nvSpPr>
        <p:spPr>
          <a:xfrm rot="-5400000">
            <a:off x="-1467643" y="3112292"/>
            <a:ext cx="4249737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1921533" y="274637"/>
            <a:ext cx="7351960" cy="1143000"/>
          </a:xfrm>
          <a:prstGeom prst="rect">
            <a:avLst/>
          </a:prstGeom>
          <a:noFill/>
          <a:ln>
            <a:noFill/>
          </a:ln>
          <a:effectLst>
            <a:outerShdw blurRad="50799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59" name="Shape 59"/>
          <p:cNvSpPr txBox="1"/>
          <p:nvPr>
            <p:ph idx="11" type="ftr"/>
          </p:nvPr>
        </p:nvSpPr>
        <p:spPr>
          <a:xfrm rot="-5400000">
            <a:off x="-1439067" y="3115467"/>
            <a:ext cx="4240211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70" name="Shape 70"/>
          <p:cNvSpPr txBox="1"/>
          <p:nvPr>
            <p:ph idx="11" type="ftr"/>
          </p:nvPr>
        </p:nvSpPr>
        <p:spPr>
          <a:xfrm rot="-5400000">
            <a:off x="-1458118" y="3112292"/>
            <a:ext cx="4249737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2472932" y="4406901"/>
            <a:ext cx="6800562" cy="1224886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2472932" y="1905116"/>
            <a:ext cx="6199208" cy="236699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89" name="Shape 89"/>
          <p:cNvSpPr txBox="1"/>
          <p:nvPr>
            <p:ph idx="11" type="ftr"/>
          </p:nvPr>
        </p:nvSpPr>
        <p:spPr>
          <a:xfrm rot="-5400000">
            <a:off x="-1474787" y="3111500"/>
            <a:ext cx="4249737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2038497" y="274637"/>
            <a:ext cx="7234997" cy="11430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2038498" y="1600200"/>
            <a:ext cx="324008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2" type="body"/>
          </p:nvPr>
        </p:nvSpPr>
        <p:spPr>
          <a:xfrm>
            <a:off x="5447133" y="1600200"/>
            <a:ext cx="3239666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1" type="ftr"/>
          </p:nvPr>
        </p:nvSpPr>
        <p:spPr>
          <a:xfrm rot="-5400000">
            <a:off x="-1468437" y="3124200"/>
            <a:ext cx="4249737" cy="766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1857155" y="273051"/>
            <a:ext cx="2666999" cy="1093179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4661810" y="273051"/>
            <a:ext cx="4208786" cy="58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2" type="body"/>
          </p:nvPr>
        </p:nvSpPr>
        <p:spPr>
          <a:xfrm>
            <a:off x="1857536" y="1435100"/>
            <a:ext cx="2666999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 rot="-5400000">
            <a:off x="-1458117" y="3124992"/>
            <a:ext cx="4230686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2454211" y="4584078"/>
            <a:ext cx="5486399" cy="56673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Shape 128"/>
          <p:cNvSpPr/>
          <p:nvPr>
            <p:ph idx="2" type="pic"/>
          </p:nvPr>
        </p:nvSpPr>
        <p:spPr>
          <a:xfrm>
            <a:off x="2460648" y="378812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2454211" y="5229355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31" name="Shape 131"/>
          <p:cNvSpPr txBox="1"/>
          <p:nvPr>
            <p:ph idx="11" type="ftr"/>
          </p:nvPr>
        </p:nvSpPr>
        <p:spPr>
          <a:xfrm rot="-5400000">
            <a:off x="-1443830" y="3104356"/>
            <a:ext cx="4230686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5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5" Type="http://schemas.openxmlformats.org/officeDocument/2006/relationships/theme" Target="../theme/theme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1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5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5" Type="http://schemas.openxmlformats.org/officeDocument/2006/relationships/theme" Target="../theme/theme9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5" Type="http://schemas.openxmlformats.org/officeDocument/2006/relationships/theme" Target="../theme/theme6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2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.png" id="21" name="Shape 21"/>
          <p:cNvPicPr preferRelativeResize="0"/>
          <p:nvPr/>
        </p:nvPicPr>
        <p:blipFill rotWithShape="1">
          <a:blip r:embed="rId1">
            <a:alphaModFix/>
          </a:blip>
          <a:srcRect b="1" l="0" r="0" t="43898"/>
          <a:stretch/>
        </p:blipFill>
        <p:spPr>
          <a:xfrm>
            <a:off x="-47625" y="-661987"/>
            <a:ext cx="9248775" cy="75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1787" y="5557837"/>
            <a:ext cx="1749425" cy="117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71450"/>
            <a:ext cx="2046286" cy="27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2.png" id="36" name="Shape 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7786" y="0"/>
            <a:ext cx="9351962" cy="695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1" y="5899150"/>
            <a:ext cx="1338261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1" y="0"/>
            <a:ext cx="1241425" cy="165576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 rot="-5400000">
            <a:off x="-1467643" y="3112292"/>
            <a:ext cx="4249737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2.png" id="49" name="Shape 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7786" y="-26986"/>
            <a:ext cx="9351962" cy="695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1" y="5899150"/>
            <a:ext cx="1338261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1" y="0"/>
            <a:ext cx="1241425" cy="165576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55" name="Shape 55"/>
          <p:cNvSpPr txBox="1"/>
          <p:nvPr>
            <p:ph idx="11" type="ftr"/>
          </p:nvPr>
        </p:nvSpPr>
        <p:spPr>
          <a:xfrm rot="-5400000">
            <a:off x="-1439067" y="3115467"/>
            <a:ext cx="4240211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2.png" id="61" name="Shape 6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7786" y="0"/>
            <a:ext cx="9351962" cy="695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1" y="5899150"/>
            <a:ext cx="1338261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1" y="0"/>
            <a:ext cx="1241425" cy="165576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67" name="Shape 67"/>
          <p:cNvSpPr txBox="1"/>
          <p:nvPr>
            <p:ph idx="11" type="ftr"/>
          </p:nvPr>
        </p:nvSpPr>
        <p:spPr>
          <a:xfrm rot="-5400000">
            <a:off x="-1458118" y="3112292"/>
            <a:ext cx="4249737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/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2.png" id="78" name="Shape 7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7786" y="0"/>
            <a:ext cx="9351962" cy="695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1" y="5899150"/>
            <a:ext cx="1338261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1" y="0"/>
            <a:ext cx="1241425" cy="165576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84" name="Shape 84"/>
          <p:cNvSpPr txBox="1"/>
          <p:nvPr>
            <p:ph idx="11" type="ftr"/>
          </p:nvPr>
        </p:nvSpPr>
        <p:spPr>
          <a:xfrm rot="-5400000">
            <a:off x="-1474787" y="3111500"/>
            <a:ext cx="4249737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2.png" id="91" name="Shape 9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7786" y="0"/>
            <a:ext cx="9351962" cy="695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1" y="5899150"/>
            <a:ext cx="1338261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1" y="0"/>
            <a:ext cx="1241425" cy="165576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 rot="-5400000">
            <a:off x="-1468437" y="3124200"/>
            <a:ext cx="4249737" cy="766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2.png" id="105" name="Shape 10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7786" y="0"/>
            <a:ext cx="9351962" cy="695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1" y="5899150"/>
            <a:ext cx="1338261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1" y="0"/>
            <a:ext cx="1241425" cy="1655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 rot="-5400000">
            <a:off x="-1458117" y="3124992"/>
            <a:ext cx="4230686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BFBFB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2.png" id="119" name="Shape 1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77786" y="0"/>
            <a:ext cx="9351962" cy="695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711" y="5899150"/>
            <a:ext cx="1338261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1" y="0"/>
            <a:ext cx="1241425" cy="1655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2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  <p:sp>
        <p:nvSpPr>
          <p:cNvPr id="125" name="Shape 125"/>
          <p:cNvSpPr txBox="1"/>
          <p:nvPr>
            <p:ph idx="11" type="ftr"/>
          </p:nvPr>
        </p:nvSpPr>
        <p:spPr>
          <a:xfrm rot="-5400000">
            <a:off x="-1443830" y="3104356"/>
            <a:ext cx="4230686" cy="790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8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4800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6629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Relationship Id="rId5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6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Relationship Id="rId4" Type="http://schemas.openxmlformats.org/officeDocument/2006/relationships/image" Target="../media/image28.jpg"/><Relationship Id="rId5" Type="http://schemas.openxmlformats.org/officeDocument/2006/relationships/image" Target="../media/image24.jpg"/><Relationship Id="rId6" Type="http://schemas.openxmlformats.org/officeDocument/2006/relationships/image" Target="../media/image27.png"/><Relationship Id="rId7" Type="http://schemas.openxmlformats.org/officeDocument/2006/relationships/image" Target="../media/image31.png"/><Relationship Id="rId8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35.png"/><Relationship Id="rId13" Type="http://schemas.openxmlformats.org/officeDocument/2006/relationships/image" Target="../media/image44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jpg"/><Relationship Id="rId4" Type="http://schemas.openxmlformats.org/officeDocument/2006/relationships/image" Target="../media/image4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Relationship Id="rId4" Type="http://schemas.openxmlformats.org/officeDocument/2006/relationships/image" Target="../media/image1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Relationship Id="rId5" Type="http://schemas.openxmlformats.org/officeDocument/2006/relationships/image" Target="../media/image52.png"/><Relationship Id="rId6" Type="http://schemas.openxmlformats.org/officeDocument/2006/relationships/image" Target="../media/image48.png"/><Relationship Id="rId7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Relationship Id="rId4" Type="http://schemas.openxmlformats.org/officeDocument/2006/relationships/image" Target="../media/image70.png"/><Relationship Id="rId5" Type="http://schemas.openxmlformats.org/officeDocument/2006/relationships/image" Target="../media/image69.png"/><Relationship Id="rId6" Type="http://schemas.openxmlformats.org/officeDocument/2006/relationships/image" Target="../media/image7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5" Type="http://schemas.openxmlformats.org/officeDocument/2006/relationships/image" Target="../media/image63.png"/><Relationship Id="rId6" Type="http://schemas.openxmlformats.org/officeDocument/2006/relationships/image" Target="../media/image6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Relationship Id="rId6" Type="http://schemas.openxmlformats.org/officeDocument/2006/relationships/image" Target="../media/image67.png"/><Relationship Id="rId7" Type="http://schemas.openxmlformats.org/officeDocument/2006/relationships/image" Target="../media/image7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ctrTitle"/>
          </p:nvPr>
        </p:nvSpPr>
        <p:spPr>
          <a:xfrm>
            <a:off x="1547812" y="2060575"/>
            <a:ext cx="7772400" cy="1470024"/>
          </a:xfrm>
          <a:prstGeom prst="rect">
            <a:avLst/>
          </a:prstGeom>
          <a:noFill/>
          <a:ln>
            <a:noFill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Air Training Corps</a:t>
            </a:r>
            <a:b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History of the ATC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Gliding</a:t>
            </a:r>
          </a:p>
        </p:txBody>
      </p:sp>
      <p:pic>
        <p:nvPicPr>
          <p:cNvPr descr="mkiiiglider" id="199" name="Shape 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0162" y="4189412"/>
            <a:ext cx="3816349" cy="251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4211637" y="1663700"/>
            <a:ext cx="4932362" cy="1187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Gliding training was first introduced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during the war years, using single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seat gliders. 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5799137" y="6165850"/>
            <a:ext cx="24383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Kirby Cadet Mk3</a:t>
            </a:r>
          </a:p>
        </p:txBody>
      </p:sp>
      <p:pic>
        <p:nvPicPr>
          <p:cNvPr descr="Bray Gliding b" id="202" name="Shape 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800" y="1524000"/>
            <a:ext cx="3309937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4500562" y="3108325"/>
            <a:ext cx="3846511" cy="822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1950 2 seat gliders were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introduced.</a:t>
            </a:r>
          </a:p>
        </p:txBody>
      </p:sp>
      <p:pic>
        <p:nvPicPr>
          <p:cNvPr descr="sedbergh" id="204" name="Shape 204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9750" y="3716337"/>
            <a:ext cx="3311524" cy="21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1547812" y="5445125"/>
            <a:ext cx="232092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T21B Sedburgh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Gliding Opportunities</a:t>
            </a:r>
          </a:p>
        </p:txBody>
      </p:sp>
      <p:pic>
        <p:nvPicPr>
          <p:cNvPr descr="viking" id="211" name="Shape 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1477962"/>
            <a:ext cx="2770187" cy="1879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: " id="212" name="Shape 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875" y="3756025"/>
            <a:ext cx="2795587" cy="1879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1403350" y="3357562"/>
            <a:ext cx="877887" cy="39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Viking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1619250" y="5640387"/>
            <a:ext cx="1019174" cy="39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Vigilant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4211637" y="1587500"/>
            <a:ext cx="4413249" cy="830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Air Cadet Gliding fleet was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updated in the 1980s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4010025" y="3213100"/>
            <a:ext cx="5165724" cy="1938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AutoNum type="arabicPeriod"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Familiarisation (AEG)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AutoNum type="arabicPeriod"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Initial Gliding Training (IGT)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AutoNum type="arabicPeriod"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Basic Gliding Training (BGT)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AutoNum type="arabicPeriod"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Advanced Gliding Training (AGT)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AutoNum type="arabicPeriod"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Gliding Instructor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4572000" y="2636836"/>
            <a:ext cx="2517774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</a:p>
        </p:txBody>
      </p:sp>
      <p:pic>
        <p:nvPicPr>
          <p:cNvPr descr="'GS badge'" id="218" name="Shape 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2362" y="5229225"/>
            <a:ext cx="1943100" cy="92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Air Experience Flying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1619250" y="1417637"/>
            <a:ext cx="7256461" cy="822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1957 Air Experience Flights were set up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provide Cadets with flying experience and training</a:t>
            </a:r>
          </a:p>
        </p:txBody>
      </p:sp>
      <p:pic>
        <p:nvPicPr>
          <p:cNvPr descr="cadetchip" id="225" name="Shape 2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0386" y="2781300"/>
            <a:ext cx="4294186" cy="342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Air Experience Flying</a:t>
            </a:r>
          </a:p>
        </p:txBody>
      </p:sp>
      <p:grpSp>
        <p:nvGrpSpPr>
          <p:cNvPr id="231" name="Shape 231"/>
          <p:cNvGrpSpPr/>
          <p:nvPr/>
        </p:nvGrpSpPr>
        <p:grpSpPr>
          <a:xfrm>
            <a:off x="190500" y="1785937"/>
            <a:ext cx="8763000" cy="2562224"/>
            <a:chOff x="150811" y="2324100"/>
            <a:chExt cx="8763000" cy="2562224"/>
          </a:xfrm>
        </p:grpSpPr>
        <p:pic>
          <p:nvPicPr>
            <p:cNvPr descr="xx521" id="232" name="Shape 2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75011" y="2400300"/>
              <a:ext cx="2895600" cy="1563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ip" id="233" name="Shape 2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0811" y="2552700"/>
              <a:ext cx="2895600" cy="116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utor" id="234" name="Shape 2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99212" y="2324100"/>
              <a:ext cx="2514599" cy="1697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Shape 235"/>
            <p:cNvSpPr txBox="1"/>
            <p:nvPr/>
          </p:nvSpPr>
          <p:spPr>
            <a:xfrm>
              <a:off x="760412" y="3924300"/>
              <a:ext cx="1644649" cy="8223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b="0" i="0" lang="en-US" sz="24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Chipmunk</a:t>
              </a: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b="0" i="0" lang="en-US" sz="24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1957-1996</a:t>
              </a:r>
            </a:p>
          </p:txBody>
        </p:sp>
        <p:sp>
          <p:nvSpPr>
            <p:cNvPr id="236" name="Shape 236"/>
            <p:cNvSpPr txBox="1"/>
            <p:nvPr/>
          </p:nvSpPr>
          <p:spPr>
            <a:xfrm>
              <a:off x="4113212" y="4000500"/>
              <a:ext cx="1644649" cy="8223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b="0" i="0" lang="en-US" sz="24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Bulldog</a:t>
              </a: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b="0" i="0" lang="en-US" sz="24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1996-1999</a:t>
              </a:r>
            </a:p>
          </p:txBody>
        </p:sp>
        <p:sp>
          <p:nvSpPr>
            <p:cNvPr id="237" name="Shape 237"/>
            <p:cNvSpPr txBox="1"/>
            <p:nvPr/>
          </p:nvSpPr>
          <p:spPr>
            <a:xfrm>
              <a:off x="6683375" y="4064000"/>
              <a:ext cx="1982787" cy="8223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b="0" i="0" lang="en-US" sz="24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Tutor</a:t>
              </a: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b="0" i="0" lang="en-US" sz="24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1999-present</a:t>
              </a:r>
            </a:p>
          </p:txBody>
        </p:sp>
      </p:grpSp>
      <p:sp>
        <p:nvSpPr>
          <p:cNvPr id="238" name="Shape 238"/>
          <p:cNvSpPr txBox="1"/>
          <p:nvPr/>
        </p:nvSpPr>
        <p:spPr>
          <a:xfrm>
            <a:off x="1887536" y="4392612"/>
            <a:ext cx="3614736" cy="1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Flying Opportunities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AEF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Flying Scholarship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Pilot Navigation Scheme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Microlight Training</a:t>
            </a:r>
          </a:p>
        </p:txBody>
      </p:sp>
      <p:pic>
        <p:nvPicPr>
          <p:cNvPr descr="fswings" id="239" name="Shape 2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4375" y="4806950"/>
            <a:ext cx="2365375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 of E Award- (DEA)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2484436" y="1636712"/>
            <a:ext cx="6408737" cy="822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1956 the ATC was asked to trial the new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Duke of Edinburgh Award Scheme.</a:t>
            </a:r>
          </a:p>
        </p:txBody>
      </p:sp>
      <p:pic>
        <p:nvPicPr>
          <p:cNvPr descr="DofE logo b" id="246" name="Shape 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6375" y="2960686"/>
            <a:ext cx="1677986" cy="115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x="2827336" y="4724400"/>
            <a:ext cx="5538787" cy="822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Cadets can take part in the DofE Award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Scheme at all three levels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-1098550" y="539591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encrypted-tbn2.gstatic.com/images?q=tbn:ANd9GcSEBpPVWUsF3s0R1gHOmU4KiJpkfEDrE0Juk_IRgW00QiAlVVh7ow" id="249" name="Shape 249"/>
          <p:cNvPicPr preferRelativeResize="0"/>
          <p:nvPr/>
        </p:nvPicPr>
        <p:blipFill rotWithShape="1">
          <a:blip r:embed="rId4">
            <a:alphaModFix/>
          </a:blip>
          <a:srcRect b="4109" l="0" r="0" t="48916"/>
          <a:stretch/>
        </p:blipFill>
        <p:spPr>
          <a:xfrm>
            <a:off x="3600450" y="2711450"/>
            <a:ext cx="4176711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2627311" y="1916111"/>
            <a:ext cx="6337300" cy="267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created the ATC?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was he known as?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Outline the three aims of the ATC.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is the current Air Commodore in Chief of the ATC?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year were females allowed to join the ATC?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ctrTitle"/>
          </p:nvPr>
        </p:nvSpPr>
        <p:spPr>
          <a:xfrm>
            <a:off x="685800" y="2693986"/>
            <a:ext cx="7772400" cy="1470024"/>
          </a:xfrm>
          <a:prstGeom prst="rect">
            <a:avLst/>
          </a:prstGeom>
          <a:noFill/>
          <a:ln>
            <a:noFill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ATC</a:t>
            </a:r>
            <a:b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Organisation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 Objectives:</a:t>
            </a:r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468312" y="161925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the end of this lesson we will: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 the structure of the ATC.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Understand how each part works.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able to distinguish between different adult ranks.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Family Tree</a:t>
            </a:r>
          </a:p>
        </p:txBody>
      </p:sp>
      <p:grpSp>
        <p:nvGrpSpPr>
          <p:cNvPr id="272" name="Shape 272"/>
          <p:cNvGrpSpPr/>
          <p:nvPr/>
        </p:nvGrpSpPr>
        <p:grpSpPr>
          <a:xfrm>
            <a:off x="1208086" y="1031875"/>
            <a:ext cx="6727824" cy="4770437"/>
            <a:chOff x="0" y="0"/>
            <a:chExt cx="2147483647" cy="2147483646"/>
          </a:xfrm>
        </p:grpSpPr>
        <p:cxnSp>
          <p:nvCxnSpPr>
            <p:cNvPr id="273" name="Shape 273"/>
            <p:cNvCxnSpPr/>
            <p:nvPr/>
          </p:nvCxnSpPr>
          <p:spPr>
            <a:xfrm>
              <a:off x="1855216259" y="329851559"/>
              <a:ext cx="0" cy="1200589753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grpSp>
          <p:nvGrpSpPr>
            <p:cNvPr id="274" name="Shape 274"/>
            <p:cNvGrpSpPr/>
            <p:nvPr/>
          </p:nvGrpSpPr>
          <p:grpSpPr>
            <a:xfrm>
              <a:off x="0" y="0"/>
              <a:ext cx="2147483647" cy="2147483646"/>
              <a:chOff x="0" y="0"/>
              <a:chExt cx="2147483647" cy="2147483647"/>
            </a:xfrm>
          </p:grpSpPr>
          <p:cxnSp>
            <p:nvCxnSpPr>
              <p:cNvPr id="275" name="Shape 275"/>
              <p:cNvCxnSpPr/>
              <p:nvPr/>
            </p:nvCxnSpPr>
            <p:spPr>
              <a:xfrm>
                <a:off x="395589096" y="358198430"/>
                <a:ext cx="1215023691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276" name="Shape 276"/>
              <p:cNvCxnSpPr/>
              <p:nvPr/>
            </p:nvCxnSpPr>
            <p:spPr>
              <a:xfrm>
                <a:off x="536870940" y="1006962876"/>
                <a:ext cx="395589106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277" name="Shape 277"/>
              <p:cNvCxnSpPr/>
              <p:nvPr/>
            </p:nvCxnSpPr>
            <p:spPr>
              <a:xfrm>
                <a:off x="536870940" y="1295024695"/>
                <a:ext cx="1271536347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278" name="Shape 278"/>
              <p:cNvCxnSpPr/>
              <p:nvPr/>
            </p:nvCxnSpPr>
            <p:spPr>
              <a:xfrm>
                <a:off x="536870940" y="1568056559"/>
                <a:ext cx="1271536347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279" name="Shape 279"/>
              <p:cNvCxnSpPr/>
              <p:nvPr/>
            </p:nvCxnSpPr>
            <p:spPr>
              <a:xfrm>
                <a:off x="480358165" y="1808525507"/>
                <a:ext cx="1271536347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280" name="Shape 280"/>
              <p:cNvCxnSpPr/>
              <p:nvPr/>
            </p:nvCxnSpPr>
            <p:spPr>
              <a:xfrm>
                <a:off x="310820027" y="445869193"/>
                <a:ext cx="0" cy="1322578079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281" name="Shape 281"/>
              <p:cNvCxnSpPr/>
              <p:nvPr/>
            </p:nvCxnSpPr>
            <p:spPr>
              <a:xfrm>
                <a:off x="1100232401" y="85166036"/>
                <a:ext cx="0" cy="2003906246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sp>
            <p:nvSpPr>
              <p:cNvPr id="282" name="Shape 282"/>
              <p:cNvSpPr txBox="1"/>
              <p:nvPr/>
            </p:nvSpPr>
            <p:spPr>
              <a:xfrm>
                <a:off x="851222934" y="2008915900"/>
                <a:ext cx="473294084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Detached Flights</a:t>
                </a:r>
              </a:p>
            </p:txBody>
          </p:sp>
          <p:sp>
            <p:nvSpPr>
              <p:cNvPr id="283" name="Shape 283"/>
              <p:cNvSpPr txBox="1"/>
              <p:nvPr/>
            </p:nvSpPr>
            <p:spPr>
              <a:xfrm>
                <a:off x="851222934" y="1715845024"/>
                <a:ext cx="473294084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Squadrons</a:t>
                </a:r>
              </a:p>
            </p:txBody>
          </p:sp>
          <p:sp>
            <p:nvSpPr>
              <p:cNvPr id="284" name="Shape 284"/>
              <p:cNvSpPr txBox="1"/>
              <p:nvPr/>
            </p:nvSpPr>
            <p:spPr>
              <a:xfrm>
                <a:off x="851222934" y="1470366355"/>
                <a:ext cx="473294084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Wings</a:t>
                </a:r>
              </a:p>
            </p:txBody>
          </p:sp>
          <p:sp>
            <p:nvSpPr>
              <p:cNvPr id="285" name="Shape 285"/>
              <p:cNvSpPr txBox="1"/>
              <p:nvPr/>
            </p:nvSpPr>
            <p:spPr>
              <a:xfrm>
                <a:off x="851222934" y="1207353534"/>
                <a:ext cx="473294084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Regions</a:t>
                </a:r>
              </a:p>
            </p:txBody>
          </p:sp>
          <p:sp>
            <p:nvSpPr>
              <p:cNvPr id="286" name="Shape 286"/>
              <p:cNvSpPr txBox="1"/>
              <p:nvPr/>
            </p:nvSpPr>
            <p:spPr>
              <a:xfrm>
                <a:off x="851222934" y="911777267"/>
                <a:ext cx="473294084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HQ Air Cadets</a:t>
                </a:r>
              </a:p>
            </p:txBody>
          </p:sp>
          <p:sp>
            <p:nvSpPr>
              <p:cNvPr id="287" name="Shape 287"/>
              <p:cNvSpPr txBox="1"/>
              <p:nvPr/>
            </p:nvSpPr>
            <p:spPr>
              <a:xfrm>
                <a:off x="1525843658" y="1728369191"/>
                <a:ext cx="621639988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Squadron Committee</a:t>
                </a:r>
              </a:p>
            </p:txBody>
          </p:sp>
          <p:sp>
            <p:nvSpPr>
              <p:cNvPr id="288" name="Shape 288"/>
              <p:cNvSpPr txBox="1"/>
              <p:nvPr/>
            </p:nvSpPr>
            <p:spPr>
              <a:xfrm>
                <a:off x="1537028710" y="1478715977"/>
                <a:ext cx="567481958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Wing Committee</a:t>
                </a:r>
              </a:p>
            </p:txBody>
          </p:sp>
          <p:sp>
            <p:nvSpPr>
              <p:cNvPr id="289" name="Shape 289"/>
              <p:cNvSpPr txBox="1"/>
              <p:nvPr/>
            </p:nvSpPr>
            <p:spPr>
              <a:xfrm>
                <a:off x="1537028710" y="1209858659"/>
                <a:ext cx="567481958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Regional Council</a:t>
                </a:r>
              </a:p>
            </p:txBody>
          </p:sp>
          <p:sp>
            <p:nvSpPr>
              <p:cNvPr id="290" name="Shape 290"/>
              <p:cNvSpPr txBox="1"/>
              <p:nvPr/>
            </p:nvSpPr>
            <p:spPr>
              <a:xfrm>
                <a:off x="1537028710" y="285556561"/>
                <a:ext cx="567481958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Air Cadet Council</a:t>
                </a:r>
              </a:p>
            </p:txBody>
          </p:sp>
          <p:sp>
            <p:nvSpPr>
              <p:cNvPr id="291" name="Shape 291"/>
              <p:cNvSpPr txBox="1"/>
              <p:nvPr/>
            </p:nvSpPr>
            <p:spPr>
              <a:xfrm>
                <a:off x="0" y="1738388631"/>
                <a:ext cx="615164765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Squadron Chaplain</a:t>
                </a:r>
              </a:p>
            </p:txBody>
          </p:sp>
          <p:sp>
            <p:nvSpPr>
              <p:cNvPr id="292" name="Shape 292"/>
              <p:cNvSpPr txBox="1"/>
              <p:nvPr/>
            </p:nvSpPr>
            <p:spPr>
              <a:xfrm>
                <a:off x="0" y="1489570326"/>
                <a:ext cx="615164765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Wing Chaplain</a:t>
                </a:r>
              </a:p>
            </p:txBody>
          </p:sp>
          <p:sp>
            <p:nvSpPr>
              <p:cNvPr id="293" name="Shape 293"/>
              <p:cNvSpPr txBox="1"/>
              <p:nvPr/>
            </p:nvSpPr>
            <p:spPr>
              <a:xfrm>
                <a:off x="0" y="1224887952"/>
                <a:ext cx="615164765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Regional Chaplain</a:t>
                </a:r>
              </a:p>
            </p:txBody>
          </p:sp>
          <p:sp>
            <p:nvSpPr>
              <p:cNvPr id="294" name="Shape 294"/>
              <p:cNvSpPr txBox="1"/>
              <p:nvPr/>
            </p:nvSpPr>
            <p:spPr>
              <a:xfrm>
                <a:off x="0" y="930146462"/>
                <a:ext cx="615164765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Corp Chaplain</a:t>
                </a:r>
              </a:p>
            </p:txBody>
          </p:sp>
          <p:sp>
            <p:nvSpPr>
              <p:cNvPr id="295" name="Shape 295"/>
              <p:cNvSpPr txBox="1"/>
              <p:nvPr/>
            </p:nvSpPr>
            <p:spPr>
              <a:xfrm>
                <a:off x="851222934" y="526025377"/>
                <a:ext cx="496841073" cy="235564704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Commandant RAFC Cranwell</a:t>
                </a:r>
              </a:p>
            </p:txBody>
          </p:sp>
          <p:sp>
            <p:nvSpPr>
              <p:cNvPr id="296" name="Shape 296"/>
              <p:cNvSpPr txBox="1"/>
              <p:nvPr/>
            </p:nvSpPr>
            <p:spPr>
              <a:xfrm>
                <a:off x="25901649" y="285556561"/>
                <a:ext cx="567481958" cy="235564704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Air Cadet Chaplains Committee</a:t>
                </a:r>
              </a:p>
            </p:txBody>
          </p:sp>
          <p:sp>
            <p:nvSpPr>
              <p:cNvPr id="297" name="Shape 297"/>
              <p:cNvSpPr txBox="1"/>
              <p:nvPr/>
            </p:nvSpPr>
            <p:spPr>
              <a:xfrm>
                <a:off x="847690921" y="0"/>
                <a:ext cx="496841073" cy="138567746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4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Air Force Board</a:t>
                </a: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Detached Flights</a:t>
            </a:r>
          </a:p>
        </p:txBody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3700462" y="1697036"/>
            <a:ext cx="5430837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Around 15 Cadets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Reports to a local Squadron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Staff are volunteers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Normally commanded by a Flying Officer</a:t>
            </a:r>
          </a:p>
        </p:txBody>
      </p:sp>
      <p:grpSp>
        <p:nvGrpSpPr>
          <p:cNvPr id="304" name="Shape 304"/>
          <p:cNvGrpSpPr/>
          <p:nvPr/>
        </p:nvGrpSpPr>
        <p:grpSpPr>
          <a:xfrm>
            <a:off x="333375" y="4365624"/>
            <a:ext cx="3175000" cy="1382711"/>
            <a:chOff x="0" y="0"/>
            <a:chExt cx="2147483647" cy="2147483647"/>
          </a:xfrm>
        </p:grpSpPr>
        <p:sp>
          <p:nvSpPr>
            <p:cNvPr id="305" name="Shape 305"/>
            <p:cNvSpPr txBox="1"/>
            <p:nvPr/>
          </p:nvSpPr>
          <p:spPr>
            <a:xfrm>
              <a:off x="0" y="1430887030"/>
              <a:ext cx="2147483647" cy="716596616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Detached Flights</a:t>
              </a:r>
            </a:p>
          </p:txBody>
        </p:sp>
        <p:cxnSp>
          <p:nvCxnSpPr>
            <p:cNvPr id="306" name="Shape 306"/>
            <p:cNvCxnSpPr/>
            <p:nvPr/>
          </p:nvCxnSpPr>
          <p:spPr>
            <a:xfrm rot="10800000">
              <a:off x="1039104655" y="0"/>
              <a:ext cx="0" cy="132934061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457200" y="5397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Objectives: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1547812" y="1484312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 the end of this lesson we will;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able to say how the ATC was created.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able to describe the aims of the ATC.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able to say some of the opportunities available.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cc2a" id="311" name="Shape 3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6" y="115886"/>
            <a:ext cx="8532812" cy="587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cc2b" id="316" name="Shape 3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188911"/>
            <a:ext cx="8027986" cy="550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cc2l" id="321" name="Shape 3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115886"/>
            <a:ext cx="8316912" cy="5859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Squadrons</a:t>
            </a:r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3730625" y="1600200"/>
            <a:ext cx="5430837" cy="3205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basic unit of the ATC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Minimum of 30 Cadets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Staff are volunteers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Normally Commanded by a Flight Lieutenant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Has a Civilian Committee and a Padre</a:t>
            </a:r>
          </a:p>
        </p:txBody>
      </p:sp>
      <p:grpSp>
        <p:nvGrpSpPr>
          <p:cNvPr id="328" name="Shape 328"/>
          <p:cNvGrpSpPr/>
          <p:nvPr/>
        </p:nvGrpSpPr>
        <p:grpSpPr>
          <a:xfrm>
            <a:off x="323850" y="4017962"/>
            <a:ext cx="2814637" cy="1573211"/>
            <a:chOff x="0" y="0"/>
            <a:chExt cx="2147483647" cy="2147483646"/>
          </a:xfrm>
        </p:grpSpPr>
        <p:sp>
          <p:nvSpPr>
            <p:cNvPr id="329" name="Shape 329"/>
            <p:cNvSpPr txBox="1"/>
            <p:nvPr/>
          </p:nvSpPr>
          <p:spPr>
            <a:xfrm>
              <a:off x="0" y="1517191913"/>
              <a:ext cx="2147483647" cy="630291733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Detached Flights</a:t>
              </a:r>
            </a:p>
          </p:txBody>
        </p:sp>
        <p:sp>
          <p:nvSpPr>
            <p:cNvPr id="330" name="Shape 330"/>
            <p:cNvSpPr txBox="1"/>
            <p:nvPr/>
          </p:nvSpPr>
          <p:spPr>
            <a:xfrm>
              <a:off x="0" y="0"/>
              <a:ext cx="2147483647" cy="630291733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Squadrons</a:t>
              </a:r>
            </a:p>
          </p:txBody>
        </p:sp>
        <p:cxnSp>
          <p:nvCxnSpPr>
            <p:cNvPr id="331" name="Shape 331"/>
            <p:cNvCxnSpPr/>
            <p:nvPr/>
          </p:nvCxnSpPr>
          <p:spPr>
            <a:xfrm rot="10800000">
              <a:off x="1039104655" y="626416569"/>
              <a:ext cx="0" cy="827559278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  <p:pic>
        <p:nvPicPr>
          <p:cNvPr descr="https://pbs.twimg.com/profile_images/416545302460768256/Alp2fA93.jpeg" id="332" name="Shape 3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0837" y="1181100"/>
            <a:ext cx="1812924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457200" y="5397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Squadrons</a:t>
            </a:r>
          </a:p>
        </p:txBody>
      </p:sp>
      <p:grpSp>
        <p:nvGrpSpPr>
          <p:cNvPr id="338" name="Shape 338"/>
          <p:cNvGrpSpPr/>
          <p:nvPr/>
        </p:nvGrpSpPr>
        <p:grpSpPr>
          <a:xfrm>
            <a:off x="1187450" y="981075"/>
            <a:ext cx="6661149" cy="4751387"/>
            <a:chOff x="0" y="0"/>
            <a:chExt cx="2147483647" cy="2147483647"/>
          </a:xfrm>
        </p:grpSpPr>
        <p:cxnSp>
          <p:nvCxnSpPr>
            <p:cNvPr id="339" name="Shape 339"/>
            <p:cNvCxnSpPr/>
            <p:nvPr/>
          </p:nvCxnSpPr>
          <p:spPr>
            <a:xfrm>
              <a:off x="1859406494" y="1712635750"/>
              <a:ext cx="0" cy="214079473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cxnSp>
          <p:nvCxnSpPr>
            <p:cNvPr id="340" name="Shape 340"/>
            <p:cNvCxnSpPr/>
            <p:nvPr/>
          </p:nvCxnSpPr>
          <p:spPr>
            <a:xfrm>
              <a:off x="261888210" y="1712635750"/>
              <a:ext cx="0" cy="214079473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cxnSp>
          <p:nvCxnSpPr>
            <p:cNvPr id="341" name="Shape 341"/>
            <p:cNvCxnSpPr/>
            <p:nvPr/>
          </p:nvCxnSpPr>
          <p:spPr>
            <a:xfrm>
              <a:off x="1859406494" y="499518777"/>
              <a:ext cx="0" cy="428158948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cxnSp>
          <p:nvCxnSpPr>
            <p:cNvPr id="342" name="Shape 342"/>
            <p:cNvCxnSpPr/>
            <p:nvPr/>
          </p:nvCxnSpPr>
          <p:spPr>
            <a:xfrm>
              <a:off x="261888210" y="499518777"/>
              <a:ext cx="1597518418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cxnSp>
          <p:nvCxnSpPr>
            <p:cNvPr id="343" name="Shape 343"/>
            <p:cNvCxnSpPr/>
            <p:nvPr/>
          </p:nvCxnSpPr>
          <p:spPr>
            <a:xfrm>
              <a:off x="261888210" y="499518777"/>
              <a:ext cx="0" cy="713598264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cxnSp>
          <p:nvCxnSpPr>
            <p:cNvPr id="344" name="Shape 344"/>
            <p:cNvCxnSpPr/>
            <p:nvPr/>
          </p:nvCxnSpPr>
          <p:spPr>
            <a:xfrm>
              <a:off x="1073741776" y="249759418"/>
              <a:ext cx="0" cy="1676955871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sp>
          <p:nvSpPr>
            <p:cNvPr id="345" name="Shape 345"/>
            <p:cNvSpPr txBox="1"/>
            <p:nvPr/>
          </p:nvSpPr>
          <p:spPr>
            <a:xfrm>
              <a:off x="811853565" y="0"/>
              <a:ext cx="523776515" cy="29212812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Commanding Officer</a:t>
              </a:r>
            </a:p>
          </p:txBody>
        </p:sp>
        <p:sp>
          <p:nvSpPr>
            <p:cNvPr id="346" name="Shape 346"/>
            <p:cNvSpPr txBox="1"/>
            <p:nvPr/>
          </p:nvSpPr>
          <p:spPr>
            <a:xfrm>
              <a:off x="811853565" y="365719142"/>
              <a:ext cx="523776515" cy="29212812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Squadron Adjutant</a:t>
              </a:r>
            </a:p>
          </p:txBody>
        </p:sp>
        <p:sp>
          <p:nvSpPr>
            <p:cNvPr id="347" name="Shape 347"/>
            <p:cNvSpPr txBox="1"/>
            <p:nvPr/>
          </p:nvSpPr>
          <p:spPr>
            <a:xfrm>
              <a:off x="0" y="758198152"/>
              <a:ext cx="523776515" cy="29212812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Training Officer</a:t>
              </a:r>
            </a:p>
          </p:txBody>
        </p:sp>
        <p:sp>
          <p:nvSpPr>
            <p:cNvPr id="348" name="Shape 348"/>
            <p:cNvSpPr txBox="1"/>
            <p:nvPr/>
          </p:nvSpPr>
          <p:spPr>
            <a:xfrm>
              <a:off x="811853565" y="758198152"/>
              <a:ext cx="523776515" cy="417325741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Squadron Warrant Officer</a:t>
              </a:r>
            </a:p>
          </p:txBody>
        </p:sp>
        <p:sp>
          <p:nvSpPr>
            <p:cNvPr id="349" name="Shape 349"/>
            <p:cNvSpPr txBox="1"/>
            <p:nvPr/>
          </p:nvSpPr>
          <p:spPr>
            <a:xfrm>
              <a:off x="1623707131" y="749278137"/>
              <a:ext cx="523776515" cy="29212812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Supply     Officer</a:t>
              </a:r>
            </a:p>
          </p:txBody>
        </p:sp>
        <p:sp>
          <p:nvSpPr>
            <p:cNvPr id="350" name="Shape 350"/>
            <p:cNvSpPr txBox="1"/>
            <p:nvPr/>
          </p:nvSpPr>
          <p:spPr>
            <a:xfrm>
              <a:off x="0" y="1150677162"/>
              <a:ext cx="523776515" cy="29212812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Instructional Staff</a:t>
              </a:r>
            </a:p>
          </p:txBody>
        </p:sp>
        <p:sp>
          <p:nvSpPr>
            <p:cNvPr id="351" name="Shape 351"/>
            <p:cNvSpPr txBox="1"/>
            <p:nvPr/>
          </p:nvSpPr>
          <p:spPr>
            <a:xfrm>
              <a:off x="26188803" y="1864275416"/>
              <a:ext cx="523776515" cy="166930485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 Flight</a:t>
              </a:r>
            </a:p>
          </p:txBody>
        </p:sp>
        <p:sp>
          <p:nvSpPr>
            <p:cNvPr id="352" name="Shape 352"/>
            <p:cNvSpPr txBox="1"/>
            <p:nvPr/>
          </p:nvSpPr>
          <p:spPr>
            <a:xfrm>
              <a:off x="838042412" y="1855355519"/>
              <a:ext cx="523776515" cy="166930485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 Flight</a:t>
              </a:r>
            </a:p>
          </p:txBody>
        </p:sp>
        <p:sp>
          <p:nvSpPr>
            <p:cNvPr id="353" name="Shape 353"/>
            <p:cNvSpPr txBox="1"/>
            <p:nvPr/>
          </p:nvSpPr>
          <p:spPr>
            <a:xfrm>
              <a:off x="1623707131" y="1855355519"/>
              <a:ext cx="523776515" cy="29212812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 Flight (Recruits)</a:t>
              </a:r>
            </a:p>
          </p:txBody>
        </p:sp>
        <p:sp>
          <p:nvSpPr>
            <p:cNvPr id="354" name="Shape 354"/>
            <p:cNvSpPr txBox="1"/>
            <p:nvPr/>
          </p:nvSpPr>
          <p:spPr>
            <a:xfrm>
              <a:off x="811853565" y="1284476916"/>
              <a:ext cx="523776515" cy="166930485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8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Cadet NCOs</a:t>
              </a:r>
            </a:p>
          </p:txBody>
        </p:sp>
        <p:cxnSp>
          <p:nvCxnSpPr>
            <p:cNvPr id="355" name="Shape 355"/>
            <p:cNvCxnSpPr/>
            <p:nvPr/>
          </p:nvCxnSpPr>
          <p:spPr>
            <a:xfrm>
              <a:off x="261888210" y="1712635750"/>
              <a:ext cx="1597518418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317 Staff Tree</a:t>
            </a:r>
          </a:p>
        </p:txBody>
      </p:sp>
      <p:grpSp>
        <p:nvGrpSpPr>
          <p:cNvPr id="361" name="Shape 361"/>
          <p:cNvGrpSpPr/>
          <p:nvPr/>
        </p:nvGrpSpPr>
        <p:grpSpPr>
          <a:xfrm>
            <a:off x="1435100" y="1052511"/>
            <a:ext cx="6273800" cy="4968875"/>
            <a:chOff x="0" y="0"/>
            <a:chExt cx="2147483647" cy="2147483647"/>
          </a:xfrm>
        </p:grpSpPr>
        <p:grpSp>
          <p:nvGrpSpPr>
            <p:cNvPr id="362" name="Shape 362"/>
            <p:cNvGrpSpPr/>
            <p:nvPr/>
          </p:nvGrpSpPr>
          <p:grpSpPr>
            <a:xfrm>
              <a:off x="0" y="0"/>
              <a:ext cx="2147483647" cy="2147483647"/>
              <a:chOff x="0" y="0"/>
              <a:chExt cx="2147483647" cy="2147483647"/>
            </a:xfrm>
          </p:grpSpPr>
          <p:cxnSp>
            <p:nvCxnSpPr>
              <p:cNvPr id="363" name="Shape 363"/>
              <p:cNvCxnSpPr/>
              <p:nvPr/>
            </p:nvCxnSpPr>
            <p:spPr>
              <a:xfrm rot="10800000">
                <a:off x="1557681468" y="1085542457"/>
                <a:ext cx="0" cy="766531623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364" name="Shape 364"/>
              <p:cNvCxnSpPr/>
              <p:nvPr/>
            </p:nvCxnSpPr>
            <p:spPr>
              <a:xfrm rot="10800000">
                <a:off x="615493912" y="1085542457"/>
                <a:ext cx="0" cy="766531623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365" name="Shape 365"/>
              <p:cNvCxnSpPr/>
              <p:nvPr/>
            </p:nvCxnSpPr>
            <p:spPr>
              <a:xfrm>
                <a:off x="177145559" y="1085405423"/>
                <a:ext cx="1793192429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9F9F9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366" name="Shape 366"/>
              <p:cNvCxnSpPr/>
              <p:nvPr/>
            </p:nvCxnSpPr>
            <p:spPr>
              <a:xfrm>
                <a:off x="1073198442" y="294335344"/>
                <a:ext cx="0" cy="858993452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  <a:effectLst>
                <a:outerShdw blurRad="63500" dir="5400000" dist="23000">
                  <a:srgbClr val="000000">
                    <a:alpha val="34901"/>
                  </a:srgbClr>
                </a:outerShdw>
              </a:effectLst>
            </p:spPr>
          </p:cxnSp>
          <p:pic>
            <p:nvPicPr>
              <p:cNvPr descr="http://www.317atc.com/communities/7/004/007/799/527/images/4622499060_162x220.jpg" id="367" name="Shape 36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97347110" y="0"/>
                <a:ext cx="352208706" cy="5893450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://www.manchesterlieutenancy.org/uploads/images/people/profile/Catterall-Roy.JPG" id="368" name="Shape 368"/>
              <p:cNvPicPr preferRelativeResize="0"/>
              <p:nvPr/>
            </p:nvPicPr>
            <p:blipFill rotWithShape="1">
              <a:blip r:embed="rId4">
                <a:alphaModFix/>
              </a:blip>
              <a:srcRect b="57893" l="24191" r="21376" t="601"/>
              <a:stretch/>
            </p:blipFill>
            <p:spPr>
              <a:xfrm>
                <a:off x="874949208" y="790870303"/>
                <a:ext cx="397005475" cy="5893450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DSC_0449" id="369" name="Shape 369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rot="-5400000">
                <a:off x="1731138172" y="867216722"/>
                <a:ext cx="478308091" cy="4366511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tracey" id="370" name="Shape 37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790889907"/>
                <a:ext cx="353803663" cy="5920143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Barker" id="371" name="Shape 37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51937567" y="1556666523"/>
                <a:ext cx="353088185" cy="5908171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wan" id="372" name="Shape 37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67853009" y="1556665959"/>
              <a:ext cx="353088185" cy="5908171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Shape 377"/>
          <p:cNvGrpSpPr/>
          <p:nvPr/>
        </p:nvGrpSpPr>
        <p:grpSpPr>
          <a:xfrm>
            <a:off x="2066924" y="2420936"/>
            <a:ext cx="6392862" cy="3960812"/>
            <a:chOff x="0" y="0"/>
            <a:chExt cx="2147483647" cy="2147483647"/>
          </a:xfrm>
        </p:grpSpPr>
        <p:cxnSp>
          <p:nvCxnSpPr>
            <p:cNvPr id="378" name="Shape 378"/>
            <p:cNvCxnSpPr/>
            <p:nvPr/>
          </p:nvCxnSpPr>
          <p:spPr>
            <a:xfrm>
              <a:off x="586221215" y="0"/>
              <a:ext cx="773968306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  <a:effectLst>
              <a:outerShdw blurRad="63500" dir="5400000" dist="23000">
                <a:srgbClr val="000000">
                  <a:alpha val="34901"/>
                </a:srgbClr>
              </a:outerShdw>
            </a:effectLst>
          </p:spPr>
        </p:cxnSp>
        <p:cxnSp>
          <p:nvCxnSpPr>
            <p:cNvPr id="379" name="Shape 379"/>
            <p:cNvCxnSpPr/>
            <p:nvPr/>
          </p:nvCxnSpPr>
          <p:spPr>
            <a:xfrm>
              <a:off x="217702760" y="1070723840"/>
              <a:ext cx="1518564567" cy="6913477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  <a:effectLst>
              <a:outerShdw blurRad="63500" dir="5400000" dist="23000">
                <a:srgbClr val="000000">
                  <a:alpha val="34901"/>
                </a:srgbClr>
              </a:outerShdw>
            </a:effectLst>
          </p:spPr>
        </p:cxnSp>
        <p:cxnSp>
          <p:nvCxnSpPr>
            <p:cNvPr id="380" name="Shape 380"/>
            <p:cNvCxnSpPr/>
            <p:nvPr/>
          </p:nvCxnSpPr>
          <p:spPr>
            <a:xfrm>
              <a:off x="963835745" y="0"/>
              <a:ext cx="0" cy="2147483647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  <a:effectLst>
              <a:outerShdw blurRad="63500" dir="5400000" dist="23000">
                <a:srgbClr val="000000">
                  <a:alpha val="34901"/>
                </a:srgbClr>
              </a:outerShdw>
            </a:effectLst>
          </p:spPr>
        </p:cxnSp>
        <p:cxnSp>
          <p:nvCxnSpPr>
            <p:cNvPr id="381" name="Shape 381"/>
            <p:cNvCxnSpPr/>
            <p:nvPr/>
          </p:nvCxnSpPr>
          <p:spPr>
            <a:xfrm>
              <a:off x="0" y="2140570132"/>
              <a:ext cx="2147483647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  <a:effectLst>
              <a:outerShdw blurRad="63500" dir="5400000" dist="23000">
                <a:srgbClr val="000000">
                  <a:alpha val="34901"/>
                </a:srgbClr>
              </a:outerShdw>
            </a:effectLst>
          </p:spPr>
        </p:cxnSp>
      </p:grpSp>
      <p:sp>
        <p:nvSpPr>
          <p:cNvPr id="382" name="Shape 382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317 NCO Tree</a:t>
            </a:r>
          </a:p>
        </p:txBody>
      </p:sp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b="44046" l="21650" r="46850" t="19045"/>
          <a:stretch/>
        </p:blipFill>
        <p:spPr>
          <a:xfrm>
            <a:off x="1636712" y="3354387"/>
            <a:ext cx="1858961" cy="1439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Shape 384"/>
          <p:cNvGrpSpPr/>
          <p:nvPr/>
        </p:nvGrpSpPr>
        <p:grpSpPr>
          <a:xfrm>
            <a:off x="4122736" y="3028949"/>
            <a:ext cx="1549400" cy="1643061"/>
            <a:chOff x="0" y="0"/>
            <a:chExt cx="2147483647" cy="2147483646"/>
          </a:xfrm>
        </p:grpSpPr>
        <p:pic>
          <p:nvPicPr>
            <p:cNvPr id="385" name="Shape 385"/>
            <p:cNvPicPr preferRelativeResize="0"/>
            <p:nvPr/>
          </p:nvPicPr>
          <p:blipFill rotWithShape="1">
            <a:blip r:embed="rId4">
              <a:alphaModFix/>
            </a:blip>
            <a:srcRect b="46425" l="28738" r="45273" t="13093"/>
            <a:stretch/>
          </p:blipFill>
          <p:spPr>
            <a:xfrm>
              <a:off x="0" y="0"/>
              <a:ext cx="2147483647" cy="2147483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Shape 386"/>
            <p:cNvPicPr preferRelativeResize="0"/>
            <p:nvPr/>
          </p:nvPicPr>
          <p:blipFill rotWithShape="1">
            <a:blip r:embed="rId5">
              <a:alphaModFix/>
            </a:blip>
            <a:srcRect b="62500" l="31192" r="53080" t="19046"/>
            <a:stretch/>
          </p:blipFill>
          <p:spPr>
            <a:xfrm>
              <a:off x="568451603" y="142385631"/>
              <a:ext cx="1200064337" cy="9313557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" name="Shape 387"/>
          <p:cNvGrpSpPr/>
          <p:nvPr/>
        </p:nvGrpSpPr>
        <p:grpSpPr>
          <a:xfrm>
            <a:off x="5322887" y="1281112"/>
            <a:ext cx="1422400" cy="1511300"/>
            <a:chOff x="0" y="0"/>
            <a:chExt cx="2147483647" cy="2147483647"/>
          </a:xfrm>
        </p:grpSpPr>
        <p:pic>
          <p:nvPicPr>
            <p:cNvPr id="388" name="Shape 388"/>
            <p:cNvPicPr preferRelativeResize="0"/>
            <p:nvPr/>
          </p:nvPicPr>
          <p:blipFill rotWithShape="1">
            <a:blip r:embed="rId6">
              <a:alphaModFix/>
            </a:blip>
            <a:srcRect b="45237" l="24801" r="47635" t="9521"/>
            <a:stretch/>
          </p:blipFill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Shape 389"/>
            <p:cNvPicPr preferRelativeResize="0"/>
            <p:nvPr/>
          </p:nvPicPr>
          <p:blipFill rotWithShape="1">
            <a:blip r:embed="rId5">
              <a:alphaModFix/>
            </a:blip>
            <a:srcRect b="62500" l="31192" r="53080" t="19046"/>
            <a:stretch/>
          </p:blipFill>
          <p:spPr>
            <a:xfrm>
              <a:off x="629417121" y="91955484"/>
              <a:ext cx="1252308193" cy="8333183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0" name="Shape 390"/>
          <p:cNvGrpSpPr/>
          <p:nvPr/>
        </p:nvGrpSpPr>
        <p:grpSpPr>
          <a:xfrm>
            <a:off x="1254124" y="4408487"/>
            <a:ext cx="1517650" cy="2266950"/>
            <a:chOff x="0" y="0"/>
            <a:chExt cx="2147483647" cy="2147483647"/>
          </a:xfrm>
        </p:grpSpPr>
        <p:pic>
          <p:nvPicPr>
            <p:cNvPr id="391" name="Shape 391"/>
            <p:cNvPicPr preferRelativeResize="0"/>
            <p:nvPr/>
          </p:nvPicPr>
          <p:blipFill rotWithShape="1">
            <a:blip r:embed="rId7">
              <a:alphaModFix/>
            </a:blip>
            <a:srcRect b="38092" l="16848" r="55956" t="866"/>
            <a:stretch/>
          </p:blipFill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Shape 392"/>
            <p:cNvPicPr preferRelativeResize="0"/>
            <p:nvPr/>
          </p:nvPicPr>
          <p:blipFill rotWithShape="1">
            <a:blip r:embed="rId8">
              <a:alphaModFix/>
            </a:blip>
            <a:srcRect b="64764" l="26300" r="58017" t="17378"/>
            <a:stretch/>
          </p:blipFill>
          <p:spPr>
            <a:xfrm>
              <a:off x="749245514" y="580912455"/>
              <a:ext cx="1238146321" cy="6282813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3" name="Shape 393"/>
          <p:cNvPicPr preferRelativeResize="0"/>
          <p:nvPr/>
        </p:nvPicPr>
        <p:blipFill rotWithShape="1">
          <a:blip r:embed="rId9">
            <a:alphaModFix/>
          </a:blip>
          <a:srcRect b="44047" l="22302" r="52647" t="11903"/>
          <a:stretch/>
        </p:blipFill>
        <p:spPr>
          <a:xfrm>
            <a:off x="3148011" y="1204912"/>
            <a:ext cx="1439862" cy="16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10">
            <a:alphaModFix/>
          </a:blip>
          <a:srcRect b="48808" l="23225" r="46850" t="1188"/>
          <a:stretch/>
        </p:blipFill>
        <p:spPr>
          <a:xfrm>
            <a:off x="3092450" y="4813300"/>
            <a:ext cx="1684336" cy="186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/>
          <p:cNvPicPr preferRelativeResize="0"/>
          <p:nvPr/>
        </p:nvPicPr>
        <p:blipFill rotWithShape="1">
          <a:blip r:embed="rId11">
            <a:alphaModFix/>
          </a:blip>
          <a:srcRect b="21649" l="20074" r="51574" t="35301"/>
          <a:stretch/>
        </p:blipFill>
        <p:spPr>
          <a:xfrm>
            <a:off x="5386387" y="4868862"/>
            <a:ext cx="1536699" cy="17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 rotWithShape="1">
          <a:blip r:embed="rId12">
            <a:alphaModFix/>
          </a:blip>
          <a:srcRect b="58332" l="26374" r="48822" t="11903"/>
          <a:stretch/>
        </p:blipFill>
        <p:spPr>
          <a:xfrm>
            <a:off x="7094536" y="4813300"/>
            <a:ext cx="2179637" cy="173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 rotWithShape="1">
          <a:blip r:embed="rId13">
            <a:alphaModFix/>
          </a:blip>
          <a:srcRect b="52099" l="68864" r="0" t="8001"/>
          <a:stretch/>
        </p:blipFill>
        <p:spPr>
          <a:xfrm>
            <a:off x="6299200" y="3028950"/>
            <a:ext cx="1590674" cy="166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Wings</a:t>
            </a:r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3411537" y="1209675"/>
            <a:ext cx="5430837" cy="25574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Full-time of 3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Volunteer staff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Commanded by a volunteer Wing Commander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Has a Civilian Committee and a Padre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are part of Greater Manchester, which contains 36 Squadrons and a Detached Flight.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Currently our Wing Commander is Wg Cdr David Archibald.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Shape 404"/>
          <p:cNvGrpSpPr/>
          <p:nvPr/>
        </p:nvGrpSpPr>
        <p:grpSpPr>
          <a:xfrm>
            <a:off x="107950" y="3087687"/>
            <a:ext cx="2711450" cy="2486024"/>
            <a:chOff x="0" y="0"/>
            <a:chExt cx="2147483647" cy="2147483647"/>
          </a:xfrm>
        </p:grpSpPr>
        <p:sp>
          <p:nvSpPr>
            <p:cNvPr id="405" name="Shape 405"/>
            <p:cNvSpPr txBox="1"/>
            <p:nvPr/>
          </p:nvSpPr>
          <p:spPr>
            <a:xfrm>
              <a:off x="0" y="1748749442"/>
              <a:ext cx="2147483647" cy="39873420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Detached Flights</a:t>
              </a:r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0" y="892219155"/>
              <a:ext cx="2147483647" cy="39873420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Squadrons</a:t>
              </a:r>
            </a:p>
          </p:txBody>
        </p:sp>
        <p:sp>
          <p:nvSpPr>
            <p:cNvPr id="407" name="Shape 407"/>
            <p:cNvSpPr txBox="1"/>
            <p:nvPr/>
          </p:nvSpPr>
          <p:spPr>
            <a:xfrm>
              <a:off x="0" y="0"/>
              <a:ext cx="2147483647" cy="39873420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Wings</a:t>
              </a:r>
            </a:p>
          </p:txBody>
        </p:sp>
        <p:cxnSp>
          <p:nvCxnSpPr>
            <p:cNvPr id="408" name="Shape 408"/>
            <p:cNvCxnSpPr/>
            <p:nvPr/>
          </p:nvCxnSpPr>
          <p:spPr>
            <a:xfrm rot="10800000">
              <a:off x="1039104655" y="1245862462"/>
              <a:ext cx="0" cy="467198368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409" name="Shape 409"/>
            <p:cNvCxnSpPr/>
            <p:nvPr/>
          </p:nvCxnSpPr>
          <p:spPr>
            <a:xfrm rot="10800000">
              <a:off x="1039104655" y="389331660"/>
              <a:ext cx="0" cy="467198368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  <p:pic>
        <p:nvPicPr>
          <p:cNvPr descr="https://fbcdn-profile-a.akamaihd.net/hprofile-ak-xfa1/v/t1.0-1/p160x160/10625115_528842460581960_1622852605721814979_n.jpg?oh=fe01880fe9757b7ed08285d0399bbf7b&amp;oe=566BECBB&amp;__gda__=1449778994_e8689b8f184c55306b01101351385880" id="410" name="Shape 4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9636" y="5240337"/>
            <a:ext cx="1582737" cy="1584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aircadetsnorth.org/images/GtrMcrWgBadge_02_6in_150px.jpg" id="411" name="Shape 4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63675" y="492125"/>
            <a:ext cx="1516061" cy="1995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Wings</a:t>
            </a:r>
          </a:p>
        </p:txBody>
      </p:sp>
      <p:grpSp>
        <p:nvGrpSpPr>
          <p:cNvPr id="417" name="Shape 417"/>
          <p:cNvGrpSpPr/>
          <p:nvPr/>
        </p:nvGrpSpPr>
        <p:grpSpPr>
          <a:xfrm>
            <a:off x="1219200" y="1368424"/>
            <a:ext cx="7162800" cy="4113211"/>
            <a:chOff x="0" y="0"/>
            <a:chExt cx="2147483647" cy="2147483647"/>
          </a:xfrm>
        </p:grpSpPr>
        <p:cxnSp>
          <p:nvCxnSpPr>
            <p:cNvPr id="418" name="Shape 418"/>
            <p:cNvCxnSpPr/>
            <p:nvPr/>
          </p:nvCxnSpPr>
          <p:spPr>
            <a:xfrm>
              <a:off x="274146837" y="459168642"/>
              <a:ext cx="0" cy="716104119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grpSp>
          <p:nvGrpSpPr>
            <p:cNvPr id="419" name="Shape 419"/>
            <p:cNvGrpSpPr/>
            <p:nvPr/>
          </p:nvGrpSpPr>
          <p:grpSpPr>
            <a:xfrm>
              <a:off x="0" y="0"/>
              <a:ext cx="2147483647" cy="2147483647"/>
              <a:chOff x="0" y="0"/>
              <a:chExt cx="2147483647" cy="2147483647"/>
            </a:xfrm>
          </p:grpSpPr>
          <p:cxnSp>
            <p:nvCxnSpPr>
              <p:cNvPr id="420" name="Shape 420"/>
              <p:cNvCxnSpPr/>
              <p:nvPr/>
            </p:nvCxnSpPr>
            <p:spPr>
              <a:xfrm>
                <a:off x="982359480" y="180665383"/>
                <a:ext cx="0" cy="875149818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421" name="Shape 421"/>
              <p:cNvCxnSpPr/>
              <p:nvPr/>
            </p:nvCxnSpPr>
            <p:spPr>
              <a:xfrm>
                <a:off x="1781954403" y="459122120"/>
                <a:ext cx="0" cy="1630961112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sp>
            <p:nvSpPr>
              <p:cNvPr id="422" name="Shape 422"/>
              <p:cNvSpPr txBox="1"/>
              <p:nvPr/>
            </p:nvSpPr>
            <p:spPr>
              <a:xfrm>
                <a:off x="648243039" y="0"/>
                <a:ext cx="708212695" cy="305276648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Wing               Commander</a:t>
                </a:r>
              </a:p>
            </p:txBody>
          </p:sp>
          <p:sp>
            <p:nvSpPr>
              <p:cNvPr id="423" name="Shape 423"/>
              <p:cNvSpPr txBox="1"/>
              <p:nvPr/>
            </p:nvSpPr>
            <p:spPr>
              <a:xfrm>
                <a:off x="0" y="588405628"/>
                <a:ext cx="548293668" cy="305276648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Specialisations ( 1 Sqn Ldr + 1 Flt Lt)</a:t>
                </a:r>
              </a:p>
            </p:txBody>
          </p:sp>
          <p:sp>
            <p:nvSpPr>
              <p:cNvPr id="424" name="Shape 424"/>
              <p:cNvSpPr txBox="1"/>
              <p:nvPr/>
            </p:nvSpPr>
            <p:spPr>
              <a:xfrm>
                <a:off x="662521541" y="578460834"/>
                <a:ext cx="708212695" cy="369545633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Area Staff Officers </a:t>
                </a: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(4 X Sqn Ldr’s)</a:t>
                </a:r>
              </a:p>
            </p:txBody>
          </p:sp>
          <p:sp>
            <p:nvSpPr>
              <p:cNvPr id="425" name="Shape 425"/>
              <p:cNvSpPr txBox="1"/>
              <p:nvPr/>
            </p:nvSpPr>
            <p:spPr>
              <a:xfrm>
                <a:off x="1439270951" y="578460834"/>
                <a:ext cx="708212695" cy="305276648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Headquarters              Staff</a:t>
                </a:r>
              </a:p>
            </p:txBody>
          </p:sp>
          <p:sp>
            <p:nvSpPr>
              <p:cNvPr id="426" name="Shape 426"/>
              <p:cNvSpPr txBox="1"/>
              <p:nvPr/>
            </p:nvSpPr>
            <p:spPr>
              <a:xfrm>
                <a:off x="22845588" y="1033439509"/>
                <a:ext cx="548293668" cy="723024435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2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Duke of Edinburgh’s</a:t>
                </a: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2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Public Relations</a:t>
                </a: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2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Ground Training</a:t>
                </a: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2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Adventure Training</a:t>
                </a: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2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Sports</a:t>
                </a:r>
              </a:p>
            </p:txBody>
          </p:sp>
          <p:sp>
            <p:nvSpPr>
              <p:cNvPr id="427" name="Shape 427"/>
              <p:cNvSpPr txBox="1"/>
              <p:nvPr/>
            </p:nvSpPr>
            <p:spPr>
              <a:xfrm>
                <a:off x="662521541" y="1055815296"/>
                <a:ext cx="708212695" cy="305276648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28 Squadrons &amp;    Detached Flights</a:t>
                </a:r>
              </a:p>
            </p:txBody>
          </p:sp>
          <p:sp>
            <p:nvSpPr>
              <p:cNvPr id="428" name="Shape 428"/>
              <p:cNvSpPr txBox="1"/>
              <p:nvPr/>
            </p:nvSpPr>
            <p:spPr>
              <a:xfrm>
                <a:off x="1439270951" y="1055815296"/>
                <a:ext cx="708212695" cy="305276648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Wing Administrative Officer (Sqn Ldr)</a:t>
                </a:r>
              </a:p>
            </p:txBody>
          </p:sp>
          <p:sp>
            <p:nvSpPr>
              <p:cNvPr id="429" name="Shape 429"/>
              <p:cNvSpPr txBox="1"/>
              <p:nvPr/>
            </p:nvSpPr>
            <p:spPr>
              <a:xfrm>
                <a:off x="1439270951" y="1533169626"/>
                <a:ext cx="708212695" cy="176739129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Administration       Officer</a:t>
                </a:r>
              </a:p>
            </p:txBody>
          </p:sp>
          <p:sp>
            <p:nvSpPr>
              <p:cNvPr id="430" name="Shape 430"/>
              <p:cNvSpPr txBox="1"/>
              <p:nvPr/>
            </p:nvSpPr>
            <p:spPr>
              <a:xfrm>
                <a:off x="1439270951" y="1970744517"/>
                <a:ext cx="708212695" cy="176739129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t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E1C11"/>
                  </a:buClr>
                  <a:buSzPct val="25000"/>
                  <a:buFont typeface="Times New Roman"/>
                  <a:buNone/>
                </a:pPr>
                <a:r>
                  <a:rPr b="0" i="0" lang="en-US" sz="1600" u="none">
                    <a:solidFill>
                      <a:srgbClr val="1E1C1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Admin Assistant                    </a:t>
                </a:r>
              </a:p>
            </p:txBody>
          </p:sp>
          <p:cxnSp>
            <p:nvCxnSpPr>
              <p:cNvPr id="431" name="Shape 431"/>
              <p:cNvCxnSpPr/>
              <p:nvPr/>
            </p:nvCxnSpPr>
            <p:spPr>
              <a:xfrm>
                <a:off x="274146837" y="459122120"/>
                <a:ext cx="1507807554" cy="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/>
        </p:nvSpPr>
        <p:spPr>
          <a:xfrm>
            <a:off x="5334000" y="4495800"/>
            <a:ext cx="1587" cy="1587"/>
          </a:xfrm>
          <a:custGeom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rnd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5394325" y="5761037"/>
            <a:ext cx="1235074" cy="2746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38" name="Shape 438"/>
          <p:cNvGrpSpPr/>
          <p:nvPr/>
        </p:nvGrpSpPr>
        <p:grpSpPr>
          <a:xfrm>
            <a:off x="323850" y="765175"/>
            <a:ext cx="7112000" cy="5816599"/>
            <a:chOff x="304800" y="762000"/>
            <a:chExt cx="7112000" cy="5816599"/>
          </a:xfrm>
        </p:grpSpPr>
        <p:pic>
          <p:nvPicPr>
            <p:cNvPr id="439" name="Shape 4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4800" y="762000"/>
              <a:ext cx="7112000" cy="5816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Shape 440"/>
            <p:cNvSpPr/>
            <p:nvPr/>
          </p:nvSpPr>
          <p:spPr>
            <a:xfrm>
              <a:off x="5768975" y="5251450"/>
              <a:ext cx="1023936" cy="771524"/>
            </a:xfrm>
            <a:custGeom>
              <a:pathLst>
                <a:path extrusionOk="0" h="120000" w="120000">
                  <a:moveTo>
                    <a:pt x="116093" y="24691"/>
                  </a:moveTo>
                  <a:lnTo>
                    <a:pt x="119813" y="14320"/>
                  </a:lnTo>
                  <a:lnTo>
                    <a:pt x="111255" y="11358"/>
                  </a:lnTo>
                  <a:lnTo>
                    <a:pt x="102697" y="11358"/>
                  </a:lnTo>
                  <a:lnTo>
                    <a:pt x="96186" y="11358"/>
                  </a:lnTo>
                  <a:lnTo>
                    <a:pt x="87627" y="11358"/>
                  </a:lnTo>
                  <a:lnTo>
                    <a:pt x="79069" y="8641"/>
                  </a:lnTo>
                  <a:lnTo>
                    <a:pt x="74790" y="0"/>
                  </a:lnTo>
                  <a:lnTo>
                    <a:pt x="68279" y="0"/>
                  </a:lnTo>
                  <a:lnTo>
                    <a:pt x="59720" y="5679"/>
                  </a:lnTo>
                  <a:lnTo>
                    <a:pt x="53395" y="14320"/>
                  </a:lnTo>
                  <a:lnTo>
                    <a:pt x="46883" y="17283"/>
                  </a:lnTo>
                  <a:lnTo>
                    <a:pt x="40372" y="17283"/>
                  </a:lnTo>
                  <a:lnTo>
                    <a:pt x="31813" y="17283"/>
                  </a:lnTo>
                  <a:lnTo>
                    <a:pt x="29767" y="28641"/>
                  </a:lnTo>
                  <a:lnTo>
                    <a:pt x="27534" y="40000"/>
                  </a:lnTo>
                  <a:lnTo>
                    <a:pt x="18976" y="45679"/>
                  </a:lnTo>
                  <a:lnTo>
                    <a:pt x="16744" y="54320"/>
                  </a:lnTo>
                  <a:lnTo>
                    <a:pt x="14697" y="65679"/>
                  </a:lnTo>
                  <a:lnTo>
                    <a:pt x="10418" y="77037"/>
                  </a:lnTo>
                  <a:lnTo>
                    <a:pt x="8186" y="88395"/>
                  </a:lnTo>
                  <a:lnTo>
                    <a:pt x="6139" y="97037"/>
                  </a:lnTo>
                  <a:lnTo>
                    <a:pt x="1860" y="108395"/>
                  </a:lnTo>
                  <a:lnTo>
                    <a:pt x="1860" y="119753"/>
                  </a:lnTo>
                  <a:lnTo>
                    <a:pt x="0" y="119506"/>
                  </a:lnTo>
                </a:path>
              </a:pathLst>
            </a:custGeom>
            <a:noFill/>
            <a:ln cap="rnd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4579937" y="5197475"/>
              <a:ext cx="1503362" cy="290512"/>
            </a:xfrm>
            <a:custGeom>
              <a:pathLst>
                <a:path extrusionOk="0" h="120000" w="120000">
                  <a:moveTo>
                    <a:pt x="11531" y="119344"/>
                  </a:moveTo>
                  <a:lnTo>
                    <a:pt x="13051" y="90491"/>
                  </a:lnTo>
                  <a:lnTo>
                    <a:pt x="10137" y="60327"/>
                  </a:lnTo>
                  <a:lnTo>
                    <a:pt x="4308" y="60327"/>
                  </a:lnTo>
                  <a:lnTo>
                    <a:pt x="1393" y="37377"/>
                  </a:lnTo>
                  <a:lnTo>
                    <a:pt x="0" y="7213"/>
                  </a:lnTo>
                  <a:lnTo>
                    <a:pt x="5828" y="0"/>
                  </a:lnTo>
                  <a:lnTo>
                    <a:pt x="11657" y="0"/>
                  </a:lnTo>
                  <a:lnTo>
                    <a:pt x="16092" y="0"/>
                  </a:lnTo>
                  <a:lnTo>
                    <a:pt x="21921" y="7213"/>
                  </a:lnTo>
                  <a:lnTo>
                    <a:pt x="27750" y="15081"/>
                  </a:lnTo>
                  <a:lnTo>
                    <a:pt x="33579" y="22295"/>
                  </a:lnTo>
                  <a:lnTo>
                    <a:pt x="38014" y="37377"/>
                  </a:lnTo>
                  <a:lnTo>
                    <a:pt x="43843" y="37377"/>
                  </a:lnTo>
                  <a:lnTo>
                    <a:pt x="49672" y="37377"/>
                  </a:lnTo>
                  <a:lnTo>
                    <a:pt x="54107" y="37377"/>
                  </a:lnTo>
                  <a:lnTo>
                    <a:pt x="59936" y="22295"/>
                  </a:lnTo>
                  <a:lnTo>
                    <a:pt x="65765" y="0"/>
                  </a:lnTo>
                  <a:lnTo>
                    <a:pt x="73115" y="0"/>
                  </a:lnTo>
                  <a:lnTo>
                    <a:pt x="78944" y="0"/>
                  </a:lnTo>
                  <a:lnTo>
                    <a:pt x="84772" y="7213"/>
                  </a:lnTo>
                  <a:lnTo>
                    <a:pt x="90601" y="15081"/>
                  </a:lnTo>
                  <a:lnTo>
                    <a:pt x="93516" y="45245"/>
                  </a:lnTo>
                  <a:lnTo>
                    <a:pt x="97951" y="52459"/>
                  </a:lnTo>
                  <a:lnTo>
                    <a:pt x="103780" y="60327"/>
                  </a:lnTo>
                  <a:lnTo>
                    <a:pt x="109609" y="68196"/>
                  </a:lnTo>
                  <a:lnTo>
                    <a:pt x="114044" y="68196"/>
                  </a:lnTo>
                  <a:lnTo>
                    <a:pt x="119873" y="68196"/>
                  </a:lnTo>
                </a:path>
              </a:pathLst>
            </a:custGeom>
            <a:noFill/>
            <a:ln cap="rnd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4572000" y="4191000"/>
              <a:ext cx="522286" cy="1044575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14224" y="4012"/>
                  </a:lnTo>
                  <a:lnTo>
                    <a:pt x="26990" y="8206"/>
                  </a:lnTo>
                  <a:lnTo>
                    <a:pt x="35379" y="14589"/>
                  </a:lnTo>
                  <a:lnTo>
                    <a:pt x="48145" y="18784"/>
                  </a:lnTo>
                  <a:lnTo>
                    <a:pt x="56534" y="25167"/>
                  </a:lnTo>
                  <a:lnTo>
                    <a:pt x="68936" y="33556"/>
                  </a:lnTo>
                  <a:lnTo>
                    <a:pt x="81702" y="37750"/>
                  </a:lnTo>
                  <a:lnTo>
                    <a:pt x="98480" y="37750"/>
                  </a:lnTo>
                  <a:lnTo>
                    <a:pt x="111246" y="37750"/>
                  </a:lnTo>
                  <a:lnTo>
                    <a:pt x="119635" y="46139"/>
                  </a:lnTo>
                  <a:lnTo>
                    <a:pt x="115258" y="52522"/>
                  </a:lnTo>
                  <a:lnTo>
                    <a:pt x="98480" y="58723"/>
                  </a:lnTo>
                  <a:lnTo>
                    <a:pt x="85714" y="65106"/>
                  </a:lnTo>
                  <a:lnTo>
                    <a:pt x="77325" y="73495"/>
                  </a:lnTo>
                  <a:lnTo>
                    <a:pt x="73313" y="79878"/>
                  </a:lnTo>
                  <a:lnTo>
                    <a:pt x="68936" y="88267"/>
                  </a:lnTo>
                  <a:lnTo>
                    <a:pt x="56534" y="96656"/>
                  </a:lnTo>
                  <a:lnTo>
                    <a:pt x="48145" y="105045"/>
                  </a:lnTo>
                  <a:lnTo>
                    <a:pt x="35379" y="109240"/>
                  </a:lnTo>
                  <a:lnTo>
                    <a:pt x="22613" y="113434"/>
                  </a:lnTo>
                  <a:lnTo>
                    <a:pt x="14224" y="119817"/>
                  </a:lnTo>
                </a:path>
              </a:pathLst>
            </a:custGeom>
            <a:noFill/>
            <a:ln cap="rnd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5105400" y="4343400"/>
              <a:ext cx="1127125" cy="219075"/>
            </a:xfrm>
            <a:custGeom>
              <a:pathLst>
                <a:path extrusionOk="0" h="120000" w="120000">
                  <a:moveTo>
                    <a:pt x="0" y="119130"/>
                  </a:moveTo>
                  <a:lnTo>
                    <a:pt x="6760" y="100000"/>
                  </a:lnTo>
                  <a:lnTo>
                    <a:pt x="14535" y="90434"/>
                  </a:lnTo>
                  <a:lnTo>
                    <a:pt x="22309" y="90434"/>
                  </a:lnTo>
                  <a:lnTo>
                    <a:pt x="28225" y="80000"/>
                  </a:lnTo>
                  <a:lnTo>
                    <a:pt x="33971" y="40000"/>
                  </a:lnTo>
                  <a:lnTo>
                    <a:pt x="39887" y="40000"/>
                  </a:lnTo>
                  <a:lnTo>
                    <a:pt x="47661" y="40000"/>
                  </a:lnTo>
                  <a:lnTo>
                    <a:pt x="53577" y="40000"/>
                  </a:lnTo>
                  <a:lnTo>
                    <a:pt x="61352" y="40000"/>
                  </a:lnTo>
                  <a:lnTo>
                    <a:pt x="69126" y="40000"/>
                  </a:lnTo>
                  <a:lnTo>
                    <a:pt x="75042" y="20000"/>
                  </a:lnTo>
                  <a:lnTo>
                    <a:pt x="82816" y="9565"/>
                  </a:lnTo>
                  <a:lnTo>
                    <a:pt x="90591" y="0"/>
                  </a:lnTo>
                  <a:lnTo>
                    <a:pt x="98366" y="0"/>
                  </a:lnTo>
                  <a:lnTo>
                    <a:pt x="104281" y="0"/>
                  </a:lnTo>
                  <a:lnTo>
                    <a:pt x="112056" y="0"/>
                  </a:lnTo>
                  <a:lnTo>
                    <a:pt x="119830" y="0"/>
                  </a:lnTo>
                </a:path>
              </a:pathLst>
            </a:custGeom>
            <a:noFill/>
            <a:ln cap="rnd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4495800" y="2819400"/>
              <a:ext cx="631825" cy="611187"/>
            </a:xfrm>
            <a:custGeom>
              <a:pathLst>
                <a:path extrusionOk="0" h="120000" w="120000">
                  <a:moveTo>
                    <a:pt x="115778" y="0"/>
                  </a:moveTo>
                  <a:lnTo>
                    <a:pt x="119698" y="13090"/>
                  </a:lnTo>
                  <a:lnTo>
                    <a:pt x="112763" y="24000"/>
                  </a:lnTo>
                  <a:lnTo>
                    <a:pt x="102211" y="27428"/>
                  </a:lnTo>
                  <a:lnTo>
                    <a:pt x="88341" y="31168"/>
                  </a:lnTo>
                  <a:lnTo>
                    <a:pt x="81407" y="45506"/>
                  </a:lnTo>
                  <a:lnTo>
                    <a:pt x="70854" y="48935"/>
                  </a:lnTo>
                  <a:lnTo>
                    <a:pt x="56984" y="59844"/>
                  </a:lnTo>
                  <a:lnTo>
                    <a:pt x="43115" y="59844"/>
                  </a:lnTo>
                  <a:lnTo>
                    <a:pt x="32562" y="63584"/>
                  </a:lnTo>
                  <a:lnTo>
                    <a:pt x="25628" y="77922"/>
                  </a:lnTo>
                  <a:lnTo>
                    <a:pt x="18693" y="92259"/>
                  </a:lnTo>
                  <a:lnTo>
                    <a:pt x="8442" y="106597"/>
                  </a:lnTo>
                  <a:lnTo>
                    <a:pt x="4824" y="117506"/>
                  </a:lnTo>
                  <a:lnTo>
                    <a:pt x="0" y="119688"/>
                  </a:lnTo>
                </a:path>
              </a:pathLst>
            </a:custGeom>
            <a:noFill/>
            <a:ln cap="rnd" cmpd="sng" w="127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45" name="Shape 445"/>
          <p:cNvSpPr txBox="1"/>
          <p:nvPr/>
        </p:nvSpPr>
        <p:spPr>
          <a:xfrm>
            <a:off x="5943600" y="5410200"/>
            <a:ext cx="1465261" cy="636586"/>
          </a:xfrm>
          <a:prstGeom prst="rect">
            <a:avLst/>
          </a:prstGeom>
          <a:noFill/>
          <a:ln>
            <a:noFill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t" bIns="44450" lIns="90475" rIns="90475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LONDON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&amp; SOUTH EAST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5014912" y="4724400"/>
            <a:ext cx="2416175" cy="454024"/>
          </a:xfrm>
          <a:prstGeom prst="rect">
            <a:avLst/>
          </a:prstGeom>
          <a:noFill/>
          <a:ln>
            <a:noFill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t" bIns="44450" lIns="90475" rIns="90475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CENTRAL &amp; EAST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(RAF BRAMPTON)</a:t>
            </a:r>
          </a:p>
        </p:txBody>
      </p:sp>
      <p:sp>
        <p:nvSpPr>
          <p:cNvPr id="447" name="Shape 447"/>
          <p:cNvSpPr txBox="1"/>
          <p:nvPr/>
        </p:nvSpPr>
        <p:spPr>
          <a:xfrm>
            <a:off x="3852862" y="4419600"/>
            <a:ext cx="773111" cy="636586"/>
          </a:xfrm>
          <a:prstGeom prst="rect">
            <a:avLst/>
          </a:prstGeom>
          <a:noFill/>
          <a:ln>
            <a:noFill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t" bIns="44450" lIns="90475" rIns="90475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WALES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&amp;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WEST</a:t>
            </a:r>
          </a:p>
        </p:txBody>
      </p:sp>
      <p:sp>
        <p:nvSpPr>
          <p:cNvPr id="448" name="Shape 448"/>
          <p:cNvSpPr txBox="1"/>
          <p:nvPr/>
        </p:nvSpPr>
        <p:spPr>
          <a:xfrm>
            <a:off x="4724400" y="3657600"/>
            <a:ext cx="1095375" cy="454024"/>
          </a:xfrm>
          <a:prstGeom prst="rect">
            <a:avLst/>
          </a:prstGeom>
          <a:noFill/>
          <a:ln>
            <a:noFill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t" bIns="44450" lIns="90475" rIns="90475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NORTH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9" name="Shape 449"/>
          <p:cNvSpPr txBox="1"/>
          <p:nvPr/>
        </p:nvSpPr>
        <p:spPr>
          <a:xfrm>
            <a:off x="2895600" y="1905000"/>
            <a:ext cx="2590800" cy="636586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rIns="90475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SCOTLAND &amp;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 IRELAND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3886200" y="5715000"/>
            <a:ext cx="1312862" cy="454024"/>
          </a:xfrm>
          <a:prstGeom prst="rect">
            <a:avLst/>
          </a:prstGeom>
          <a:noFill/>
          <a:ln>
            <a:noFill/>
          </a:ln>
          <a:effectLst>
            <a:outerShdw blurRad="63500" dir="2700000" dist="35921">
              <a:schemeClr val="lt2"/>
            </a:outerShdw>
          </a:effectLst>
        </p:spPr>
        <p:txBody>
          <a:bodyPr anchorCtr="0" anchor="t" bIns="44450" lIns="90475" rIns="90475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b="1" i="0" lang="en-US" sz="12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SOUTH WEST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1" name="Shape 451"/>
          <p:cNvSpPr txBox="1"/>
          <p:nvPr>
            <p:ph type="title"/>
          </p:nvPr>
        </p:nvSpPr>
        <p:spPr>
          <a:xfrm>
            <a:off x="611187" y="-171450"/>
            <a:ext cx="7550150" cy="1219199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ATC Regions</a:t>
            </a:r>
          </a:p>
        </p:txBody>
      </p:sp>
      <p:grpSp>
        <p:nvGrpSpPr>
          <p:cNvPr id="452" name="Shape 452"/>
          <p:cNvGrpSpPr/>
          <p:nvPr/>
        </p:nvGrpSpPr>
        <p:grpSpPr>
          <a:xfrm>
            <a:off x="6019799" y="3048000"/>
            <a:ext cx="2578100" cy="1717675"/>
            <a:chOff x="6324599" y="2778125"/>
            <a:chExt cx="2578100" cy="1717675"/>
          </a:xfrm>
        </p:grpSpPr>
        <p:cxnSp>
          <p:nvCxnSpPr>
            <p:cNvPr id="453" name="Shape 453"/>
            <p:cNvCxnSpPr/>
            <p:nvPr/>
          </p:nvCxnSpPr>
          <p:spPr>
            <a:xfrm flipH="1">
              <a:off x="6324599" y="3581400"/>
              <a:ext cx="1524000" cy="914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triangle"/>
            </a:ln>
          </p:spPr>
        </p:cxnSp>
        <p:sp>
          <p:nvSpPr>
            <p:cNvPr id="454" name="Shape 454"/>
            <p:cNvSpPr/>
            <p:nvPr/>
          </p:nvSpPr>
          <p:spPr>
            <a:xfrm>
              <a:off x="6845300" y="2778125"/>
              <a:ext cx="2057400" cy="990599"/>
            </a:xfrm>
            <a:prstGeom prst="ellipse">
              <a:avLst/>
            </a:prstGeom>
            <a:solidFill>
              <a:srgbClr val="9900CC"/>
            </a:solidFill>
            <a:ln cap="flat" cmpd="sng" w="127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5" name="Shape 455"/>
            <p:cNvSpPr txBox="1"/>
            <p:nvPr/>
          </p:nvSpPr>
          <p:spPr>
            <a:xfrm>
              <a:off x="6994525" y="3040061"/>
              <a:ext cx="1755774" cy="581024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35921">
                <a:schemeClr val="lt2"/>
              </a:outerShdw>
            </a:effectLst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 Black"/>
                <a:buNone/>
              </a:pPr>
              <a:r>
                <a:rPr b="1" i="0" lang="en-US" sz="1600" u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RAF Cranwell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 Black"/>
                <a:buNone/>
              </a:pPr>
              <a:r>
                <a:rPr b="1" i="0" lang="en-US" sz="1600" u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HQ Air Cadets</a:t>
              </a:r>
            </a:p>
          </p:txBody>
        </p:sp>
      </p:grpSp>
      <p:grpSp>
        <p:nvGrpSpPr>
          <p:cNvPr id="456" name="Shape 456"/>
          <p:cNvGrpSpPr/>
          <p:nvPr/>
        </p:nvGrpSpPr>
        <p:grpSpPr>
          <a:xfrm>
            <a:off x="4770436" y="1973262"/>
            <a:ext cx="2578100" cy="1717675"/>
            <a:chOff x="6324599" y="2778125"/>
            <a:chExt cx="2578100" cy="1717675"/>
          </a:xfrm>
        </p:grpSpPr>
        <p:cxnSp>
          <p:nvCxnSpPr>
            <p:cNvPr id="457" name="Shape 457"/>
            <p:cNvCxnSpPr/>
            <p:nvPr/>
          </p:nvCxnSpPr>
          <p:spPr>
            <a:xfrm flipH="1">
              <a:off x="6324599" y="3581400"/>
              <a:ext cx="1524000" cy="914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med" w="med" type="triangle"/>
            </a:ln>
          </p:spPr>
        </p:cxnSp>
        <p:sp>
          <p:nvSpPr>
            <p:cNvPr id="458" name="Shape 458"/>
            <p:cNvSpPr/>
            <p:nvPr/>
          </p:nvSpPr>
          <p:spPr>
            <a:xfrm>
              <a:off x="6845300" y="2778125"/>
              <a:ext cx="2057400" cy="990599"/>
            </a:xfrm>
            <a:prstGeom prst="ellipse">
              <a:avLst/>
            </a:prstGeom>
            <a:solidFill>
              <a:srgbClr val="9900CC"/>
            </a:solidFill>
            <a:ln cap="flat" cmpd="sng" w="12700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9" name="Shape 459"/>
            <p:cNvSpPr txBox="1"/>
            <p:nvPr/>
          </p:nvSpPr>
          <p:spPr>
            <a:xfrm>
              <a:off x="7269161" y="3027361"/>
              <a:ext cx="1244599" cy="584200"/>
            </a:xfrm>
            <a:prstGeom prst="rect">
              <a:avLst/>
            </a:prstGeom>
            <a:noFill/>
            <a:ln>
              <a:noFill/>
            </a:ln>
            <a:effectLst>
              <a:outerShdw blurRad="63500" dir="2700000" dist="35921">
                <a:schemeClr val="lt2"/>
              </a:outerShdw>
            </a:effectLst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 Black"/>
                <a:buNone/>
              </a:pPr>
              <a:r>
                <a:rPr b="1" i="0" lang="en-US" sz="1600" u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317 ATC 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 Black"/>
                <a:buNone/>
              </a:pPr>
              <a:r>
                <a:rPr b="1" i="0" lang="en-US" sz="1600" u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Squadron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1330325" y="271462"/>
            <a:ext cx="6481761" cy="925511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Origins of the Air Training Corps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1989136" y="1870075"/>
            <a:ext cx="5437187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 1938 the </a:t>
            </a:r>
            <a:r>
              <a:rPr b="1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Air Defence Cadet Corps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(ADCC) was formed by a retired RAF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Officer: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1908175" y="4356100"/>
            <a:ext cx="7416800" cy="1187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aim of the ADCC was to provide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training to young men interested in Aviation, and prepare them for service in the RAF or Fleet Air Arm.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1989136" y="3201986"/>
            <a:ext cx="56626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Air Commodore JA Chamier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2346325" y="5805487"/>
            <a:ext cx="5999162" cy="822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When war broke out in 1939 ADCC Cadets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provided valuable assistance to the RAF</a:t>
            </a:r>
          </a:p>
        </p:txBody>
      </p:sp>
      <p:pic>
        <p:nvPicPr>
          <p:cNvPr descr="chamier" id="152" name="Shape 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2133600"/>
            <a:ext cx="1558924" cy="2490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irdefence" id="153" name="Shape 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7625" y="620712"/>
            <a:ext cx="1304924" cy="3471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Regions</a:t>
            </a:r>
          </a:p>
        </p:txBody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3201986" y="1143000"/>
            <a:ext cx="5430837" cy="2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Full-time of 4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Volunteer staff officers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Commanded by a full time Group Captain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Has a Civilian Committee and a Padre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are a part of North Region Air Cadets.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Currently our Regional Commandnt is Group Captain Mark Leeming.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6" name="Shape 466"/>
          <p:cNvGrpSpPr/>
          <p:nvPr/>
        </p:nvGrpSpPr>
        <p:grpSpPr>
          <a:xfrm>
            <a:off x="539750" y="2443162"/>
            <a:ext cx="2362200" cy="3089274"/>
            <a:chOff x="0" y="0"/>
            <a:chExt cx="2147483647" cy="2147483647"/>
          </a:xfrm>
        </p:grpSpPr>
        <p:sp>
          <p:nvSpPr>
            <p:cNvPr id="467" name="Shape 467"/>
            <p:cNvSpPr txBox="1"/>
            <p:nvPr/>
          </p:nvSpPr>
          <p:spPr>
            <a:xfrm>
              <a:off x="0" y="1826365146"/>
              <a:ext cx="2147483647" cy="321118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Detached Flights</a:t>
              </a:r>
            </a:p>
          </p:txBody>
        </p:sp>
        <p:sp>
          <p:nvSpPr>
            <p:cNvPr id="468" name="Shape 468"/>
            <p:cNvSpPr txBox="1"/>
            <p:nvPr/>
          </p:nvSpPr>
          <p:spPr>
            <a:xfrm>
              <a:off x="0" y="1243341728"/>
              <a:ext cx="2147483647" cy="321118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Squadrons</a:t>
              </a:r>
            </a:p>
          </p:txBody>
        </p:sp>
        <p:sp>
          <p:nvSpPr>
            <p:cNvPr id="469" name="Shape 469"/>
            <p:cNvSpPr txBox="1"/>
            <p:nvPr/>
          </p:nvSpPr>
          <p:spPr>
            <a:xfrm>
              <a:off x="0" y="636025594"/>
              <a:ext cx="2147483647" cy="321118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Wings</a:t>
              </a:r>
            </a:p>
          </p:txBody>
        </p:sp>
        <p:sp>
          <p:nvSpPr>
            <p:cNvPr id="470" name="Shape 470"/>
            <p:cNvSpPr txBox="1"/>
            <p:nvPr/>
          </p:nvSpPr>
          <p:spPr>
            <a:xfrm>
              <a:off x="0" y="0"/>
              <a:ext cx="2147483647" cy="321118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Regions</a:t>
              </a:r>
            </a:p>
          </p:txBody>
        </p:sp>
        <p:cxnSp>
          <p:nvCxnSpPr>
            <p:cNvPr id="471" name="Shape 471"/>
            <p:cNvCxnSpPr/>
            <p:nvPr/>
          </p:nvCxnSpPr>
          <p:spPr>
            <a:xfrm rot="10800000">
              <a:off x="1039104655" y="1484059812"/>
              <a:ext cx="0" cy="318012793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472" name="Shape 472"/>
            <p:cNvCxnSpPr/>
            <p:nvPr/>
          </p:nvCxnSpPr>
          <p:spPr>
            <a:xfrm rot="10800000">
              <a:off x="1039104655" y="901036043"/>
              <a:ext cx="0" cy="318012793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473" name="Shape 473"/>
            <p:cNvCxnSpPr/>
            <p:nvPr/>
          </p:nvCxnSpPr>
          <p:spPr>
            <a:xfrm rot="10800000">
              <a:off x="1039104655" y="265010623"/>
              <a:ext cx="0" cy="318012793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Headquarters Air Cadets</a:t>
            </a:r>
          </a:p>
        </p:txBody>
      </p:sp>
      <p:sp>
        <p:nvSpPr>
          <p:cNvPr id="479" name="Shape 479"/>
          <p:cNvSpPr txBox="1"/>
          <p:nvPr>
            <p:ph idx="1" type="body"/>
          </p:nvPr>
        </p:nvSpPr>
        <p:spPr>
          <a:xfrm>
            <a:off x="3492500" y="1576387"/>
            <a:ext cx="5430837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Based at RAF College Cranwell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Large full-time staff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Commanded by a  Air Commodore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Currently the OC Air Cadets is Air Commodore Dawn Mccaferty.</a:t>
            </a:r>
          </a:p>
        </p:txBody>
      </p:sp>
      <p:grpSp>
        <p:nvGrpSpPr>
          <p:cNvPr id="480" name="Shape 480"/>
          <p:cNvGrpSpPr/>
          <p:nvPr/>
        </p:nvGrpSpPr>
        <p:grpSpPr>
          <a:xfrm>
            <a:off x="433387" y="1592261"/>
            <a:ext cx="2362200" cy="4078287"/>
            <a:chOff x="0" y="0"/>
            <a:chExt cx="2147483647" cy="2147483647"/>
          </a:xfrm>
        </p:grpSpPr>
        <p:sp>
          <p:nvSpPr>
            <p:cNvPr id="481" name="Shape 481"/>
            <p:cNvSpPr txBox="1"/>
            <p:nvPr/>
          </p:nvSpPr>
          <p:spPr>
            <a:xfrm>
              <a:off x="0" y="1904369262"/>
              <a:ext cx="2147483647" cy="24311438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Detached Flights</a:t>
              </a:r>
            </a:p>
          </p:txBody>
        </p:sp>
        <p:sp>
          <p:nvSpPr>
            <p:cNvPr id="482" name="Shape 482"/>
            <p:cNvSpPr txBox="1"/>
            <p:nvPr/>
          </p:nvSpPr>
          <p:spPr>
            <a:xfrm>
              <a:off x="0" y="1462970279"/>
              <a:ext cx="2147483647" cy="24311438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Squadrons</a:t>
              </a:r>
            </a:p>
          </p:txBody>
        </p:sp>
        <p:sp>
          <p:nvSpPr>
            <p:cNvPr id="483" name="Shape 483"/>
            <p:cNvSpPr txBox="1"/>
            <p:nvPr/>
          </p:nvSpPr>
          <p:spPr>
            <a:xfrm>
              <a:off x="0" y="1003179616"/>
              <a:ext cx="2147483647" cy="24311438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Wings</a:t>
              </a:r>
            </a:p>
          </p:txBody>
        </p:sp>
        <p:sp>
          <p:nvSpPr>
            <p:cNvPr id="484" name="Shape 484"/>
            <p:cNvSpPr txBox="1"/>
            <p:nvPr/>
          </p:nvSpPr>
          <p:spPr>
            <a:xfrm>
              <a:off x="0" y="521653416"/>
              <a:ext cx="2147483647" cy="24311438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Regions</a:t>
              </a:r>
            </a:p>
          </p:txBody>
        </p:sp>
        <p:sp>
          <p:nvSpPr>
            <p:cNvPr id="485" name="Shape 485"/>
            <p:cNvSpPr txBox="1"/>
            <p:nvPr/>
          </p:nvSpPr>
          <p:spPr>
            <a:xfrm>
              <a:off x="0" y="0"/>
              <a:ext cx="2147483647" cy="24311438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HQ Air Cadets</a:t>
              </a:r>
            </a:p>
          </p:txBody>
        </p:sp>
        <p:cxnSp>
          <p:nvCxnSpPr>
            <p:cNvPr id="486" name="Shape 486"/>
            <p:cNvCxnSpPr/>
            <p:nvPr/>
          </p:nvCxnSpPr>
          <p:spPr>
            <a:xfrm rot="10800000">
              <a:off x="1039104655" y="1645214617"/>
              <a:ext cx="0" cy="240763097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487" name="Shape 487"/>
            <p:cNvCxnSpPr/>
            <p:nvPr/>
          </p:nvCxnSpPr>
          <p:spPr>
            <a:xfrm rot="10800000">
              <a:off x="1039104655" y="1203815369"/>
              <a:ext cx="0" cy="240763097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488" name="Shape 488"/>
            <p:cNvCxnSpPr/>
            <p:nvPr/>
          </p:nvCxnSpPr>
          <p:spPr>
            <a:xfrm rot="10800000">
              <a:off x="1039104655" y="722289302"/>
              <a:ext cx="0" cy="240763097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489" name="Shape 489"/>
            <p:cNvCxnSpPr/>
            <p:nvPr/>
          </p:nvCxnSpPr>
          <p:spPr>
            <a:xfrm rot="10800000">
              <a:off x="1039104655" y="225715412"/>
              <a:ext cx="0" cy="240763097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  <p:pic>
        <p:nvPicPr>
          <p:cNvPr descr="http://www.hawardenaircadets.org/Personnel/Air%20Cdre%20McCafferty.png" id="490" name="Shape 4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5362" y="4316412"/>
            <a:ext cx="1511299" cy="208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Air Commodore in Chief</a:t>
            </a:r>
          </a:p>
        </p:txBody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468312" y="1592262"/>
            <a:ext cx="5430837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HRH Duke of Edinburgh Prince Phillip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Mainly Ceremonial role</a:t>
            </a:r>
          </a:p>
        </p:txBody>
      </p:sp>
      <p:grpSp>
        <p:nvGrpSpPr>
          <p:cNvPr id="497" name="Shape 497"/>
          <p:cNvGrpSpPr/>
          <p:nvPr/>
        </p:nvGrpSpPr>
        <p:grpSpPr>
          <a:xfrm>
            <a:off x="6248400" y="1484311"/>
            <a:ext cx="2362200" cy="4138612"/>
            <a:chOff x="0" y="0"/>
            <a:chExt cx="2147483647" cy="2147483647"/>
          </a:xfrm>
        </p:grpSpPr>
        <p:sp>
          <p:nvSpPr>
            <p:cNvPr id="498" name="Shape 498"/>
            <p:cNvSpPr txBox="1"/>
            <p:nvPr/>
          </p:nvSpPr>
          <p:spPr>
            <a:xfrm>
              <a:off x="0" y="1907776268"/>
              <a:ext cx="2147483647" cy="23970737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Detached Flights</a:t>
              </a:r>
            </a:p>
          </p:txBody>
        </p:sp>
        <p:sp>
          <p:nvSpPr>
            <p:cNvPr id="499" name="Shape 499"/>
            <p:cNvSpPr txBox="1"/>
            <p:nvPr/>
          </p:nvSpPr>
          <p:spPr>
            <a:xfrm>
              <a:off x="0" y="1472842860"/>
              <a:ext cx="2147483647" cy="23970737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Squadrons</a:t>
              </a:r>
            </a:p>
          </p:txBody>
        </p:sp>
        <p:sp>
          <p:nvSpPr>
            <p:cNvPr id="500" name="Shape 500"/>
            <p:cNvSpPr txBox="1"/>
            <p:nvPr/>
          </p:nvSpPr>
          <p:spPr>
            <a:xfrm>
              <a:off x="0" y="988485124"/>
              <a:ext cx="2147483647" cy="23970737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Wings</a:t>
              </a:r>
            </a:p>
          </p:txBody>
        </p:sp>
        <p:sp>
          <p:nvSpPr>
            <p:cNvPr id="501" name="Shape 501"/>
            <p:cNvSpPr txBox="1"/>
            <p:nvPr/>
          </p:nvSpPr>
          <p:spPr>
            <a:xfrm>
              <a:off x="0" y="514012280"/>
              <a:ext cx="2147483647" cy="23970737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Regions</a:t>
              </a:r>
            </a:p>
          </p:txBody>
        </p:sp>
        <p:sp>
          <p:nvSpPr>
            <p:cNvPr id="502" name="Shape 502"/>
            <p:cNvSpPr txBox="1"/>
            <p:nvPr/>
          </p:nvSpPr>
          <p:spPr>
            <a:xfrm>
              <a:off x="0" y="0"/>
              <a:ext cx="2147483647" cy="23970737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HQ Air Cadets</a:t>
              </a:r>
            </a:p>
          </p:txBody>
        </p:sp>
        <p:cxnSp>
          <p:nvCxnSpPr>
            <p:cNvPr id="503" name="Shape 503"/>
            <p:cNvCxnSpPr/>
            <p:nvPr/>
          </p:nvCxnSpPr>
          <p:spPr>
            <a:xfrm rot="10800000">
              <a:off x="1039104655" y="1652417699"/>
              <a:ext cx="0" cy="237236419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504" name="Shape 504"/>
            <p:cNvCxnSpPr/>
            <p:nvPr/>
          </p:nvCxnSpPr>
          <p:spPr>
            <a:xfrm rot="10800000">
              <a:off x="1039104655" y="1186182112"/>
              <a:ext cx="0" cy="237236419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505" name="Shape 505"/>
            <p:cNvCxnSpPr/>
            <p:nvPr/>
          </p:nvCxnSpPr>
          <p:spPr>
            <a:xfrm rot="10800000">
              <a:off x="1039104655" y="711709268"/>
              <a:ext cx="0" cy="237236419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  <p:cxnSp>
          <p:nvCxnSpPr>
            <p:cNvPr id="506" name="Shape 506"/>
            <p:cNvCxnSpPr/>
            <p:nvPr/>
          </p:nvCxnSpPr>
          <p:spPr>
            <a:xfrm rot="10800000">
              <a:off x="1039104655" y="222409152"/>
              <a:ext cx="0" cy="237236419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  <p:pic>
        <p:nvPicPr>
          <p:cNvPr descr="DOE_VISIT3" id="507" name="Shape 507"/>
          <p:cNvPicPr preferRelativeResize="0"/>
          <p:nvPr/>
        </p:nvPicPr>
        <p:blipFill rotWithShape="1">
          <a:blip r:embed="rId3">
            <a:alphaModFix/>
          </a:blip>
          <a:srcRect b="9333" l="9555" r="36222" t="28666"/>
          <a:stretch/>
        </p:blipFill>
        <p:spPr>
          <a:xfrm>
            <a:off x="1371600" y="2971800"/>
            <a:ext cx="3809999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>
            <p:ph type="title"/>
          </p:nvPr>
        </p:nvSpPr>
        <p:spPr>
          <a:xfrm>
            <a:off x="457200" y="5397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Volunteer Gliding Schools</a:t>
            </a:r>
          </a:p>
        </p:txBody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3027361" y="1300162"/>
            <a:ext cx="5430837" cy="4524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 Gliding experience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 Schools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Grob Vigilant + Grob Viking  gliders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Volunteer Staff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Commanded by a Squadron Leader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Report to HQ Air Cadets</a:t>
            </a:r>
          </a:p>
        </p:txBody>
      </p:sp>
      <p:grpSp>
        <p:nvGrpSpPr>
          <p:cNvPr id="514" name="Shape 514"/>
          <p:cNvGrpSpPr/>
          <p:nvPr/>
        </p:nvGrpSpPr>
        <p:grpSpPr>
          <a:xfrm>
            <a:off x="323850" y="1800225"/>
            <a:ext cx="2362200" cy="1328737"/>
            <a:chOff x="0" y="0"/>
            <a:chExt cx="2147483647" cy="2147483647"/>
          </a:xfrm>
        </p:grpSpPr>
        <p:sp>
          <p:nvSpPr>
            <p:cNvPr id="515" name="Shape 515"/>
            <p:cNvSpPr txBox="1"/>
            <p:nvPr/>
          </p:nvSpPr>
          <p:spPr>
            <a:xfrm>
              <a:off x="0" y="1600489742"/>
              <a:ext cx="2147483647" cy="54699390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6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Volunteer Gliding Schools</a:t>
              </a:r>
            </a:p>
          </p:txBody>
        </p:sp>
        <p:sp>
          <p:nvSpPr>
            <p:cNvPr id="516" name="Shape 516"/>
            <p:cNvSpPr txBox="1"/>
            <p:nvPr/>
          </p:nvSpPr>
          <p:spPr>
            <a:xfrm>
              <a:off x="0" y="0"/>
              <a:ext cx="2147483647" cy="55914539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C11"/>
                </a:buClr>
                <a:buSzPct val="25000"/>
                <a:buFont typeface="Times New Roman"/>
                <a:buNone/>
              </a:pPr>
              <a:r>
                <a:rPr b="0" i="0" lang="en-US" sz="1600" u="none">
                  <a:solidFill>
                    <a:srgbClr val="1E1C1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HQ Air Cadets</a:t>
              </a:r>
            </a:p>
          </p:txBody>
        </p:sp>
        <p:cxnSp>
          <p:nvCxnSpPr>
            <p:cNvPr id="517" name="Shape 517"/>
            <p:cNvCxnSpPr/>
            <p:nvPr/>
          </p:nvCxnSpPr>
          <p:spPr>
            <a:xfrm rot="10800000">
              <a:off x="1039104655" y="692519575"/>
              <a:ext cx="0" cy="738687518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  <p:pic>
        <p:nvPicPr>
          <p:cNvPr descr="vikingmontagefl_01" id="518" name="Shape 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4762" y="4441825"/>
            <a:ext cx="296227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gimotagefl_03" id="519" name="Shape 5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4075" y="4441825"/>
            <a:ext cx="2057400" cy="138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>
            <p:ph type="title"/>
          </p:nvPr>
        </p:nvSpPr>
        <p:spPr>
          <a:xfrm>
            <a:off x="963612" y="427037"/>
            <a:ext cx="8001000" cy="9144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 COMMISSIONED RANKS</a:t>
            </a:r>
          </a:p>
        </p:txBody>
      </p:sp>
      <p:pic>
        <p:nvPicPr>
          <p:cNvPr descr="WO-Slide" id="525" name="Shape 5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1287" y="1854200"/>
            <a:ext cx="1568449" cy="1458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6" name="Shape 526"/>
          <p:cNvGrpSpPr/>
          <p:nvPr/>
        </p:nvGrpSpPr>
        <p:grpSpPr>
          <a:xfrm>
            <a:off x="4062411" y="1847849"/>
            <a:ext cx="1676399" cy="1555749"/>
            <a:chOff x="0" y="0"/>
            <a:chExt cx="2147483647" cy="2147483646"/>
          </a:xfrm>
        </p:grpSpPr>
        <p:pic>
          <p:nvPicPr>
            <p:cNvPr id="527" name="Shape 5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2147483647" cy="2021993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Shape 528"/>
            <p:cNvSpPr txBox="1"/>
            <p:nvPr/>
          </p:nvSpPr>
          <p:spPr>
            <a:xfrm>
              <a:off x="551106834" y="1516568883"/>
              <a:ext cx="1049338667" cy="6309147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C00"/>
                </a:buClr>
                <a:buSzPct val="25000"/>
                <a:buFont typeface="Nunito"/>
                <a:buNone/>
              </a:pPr>
              <a:r>
                <a:rPr b="1" i="0" lang="en-US" sz="2400" u="none">
                  <a:solidFill>
                    <a:srgbClr val="FFCC00"/>
                  </a:solidFill>
                  <a:latin typeface="Nunito"/>
                  <a:ea typeface="Nunito"/>
                  <a:cs typeface="Nunito"/>
                  <a:sym typeface="Nunito"/>
                </a:rPr>
                <a:t>ATC</a:t>
              </a:r>
            </a:p>
          </p:txBody>
        </p:sp>
      </p:grpSp>
      <p:grpSp>
        <p:nvGrpSpPr>
          <p:cNvPr id="529" name="Shape 529"/>
          <p:cNvGrpSpPr/>
          <p:nvPr/>
        </p:nvGrpSpPr>
        <p:grpSpPr>
          <a:xfrm>
            <a:off x="1804987" y="1847849"/>
            <a:ext cx="1641475" cy="1555750"/>
            <a:chOff x="0" y="0"/>
            <a:chExt cx="2147483647" cy="2147483647"/>
          </a:xfrm>
        </p:grpSpPr>
        <p:pic>
          <p:nvPicPr>
            <p:cNvPr id="530" name="Shape 5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2147483647" cy="2008998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Shape 531"/>
            <p:cNvSpPr txBox="1"/>
            <p:nvPr/>
          </p:nvSpPr>
          <p:spPr>
            <a:xfrm>
              <a:off x="324888569" y="1524001404"/>
              <a:ext cx="1418233961" cy="6234822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C00"/>
                </a:buClr>
                <a:buSzPct val="25000"/>
                <a:buFont typeface="Times New Roman"/>
                <a:buNone/>
              </a:pPr>
              <a:r>
                <a:rPr b="0" i="0" lang="en-US" sz="2400" u="none">
                  <a:solidFill>
                    <a:srgbClr val="FFCC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</a:t>
              </a:r>
              <a:r>
                <a:rPr b="1" i="0" lang="en-US" sz="2400" u="none">
                  <a:solidFill>
                    <a:srgbClr val="FFCC00"/>
                  </a:solidFill>
                  <a:latin typeface="Nunito"/>
                  <a:ea typeface="Nunito"/>
                  <a:cs typeface="Nunito"/>
                  <a:sym typeface="Nunito"/>
                </a:rPr>
                <a:t>ATC</a:t>
              </a:r>
            </a:p>
          </p:txBody>
        </p:sp>
      </p:grpSp>
      <p:sp>
        <p:nvSpPr>
          <p:cNvPr id="532" name="Shape 532"/>
          <p:cNvSpPr txBox="1"/>
          <p:nvPr/>
        </p:nvSpPr>
        <p:spPr>
          <a:xfrm>
            <a:off x="3695700" y="26098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3" name="Shape 533"/>
          <p:cNvSpPr txBox="1"/>
          <p:nvPr/>
        </p:nvSpPr>
        <p:spPr>
          <a:xfrm>
            <a:off x="3695700" y="26098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3795712" y="25527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5" name="Shape 5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20986" y="4192587"/>
            <a:ext cx="1620836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/>
          <p:cNvSpPr txBox="1"/>
          <p:nvPr/>
        </p:nvSpPr>
        <p:spPr>
          <a:xfrm>
            <a:off x="3719512" y="2500311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7" name="Shape 5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94462" y="4208462"/>
            <a:ext cx="1565274" cy="170497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 txBox="1"/>
          <p:nvPr/>
        </p:nvSpPr>
        <p:spPr>
          <a:xfrm>
            <a:off x="1730375" y="3516312"/>
            <a:ext cx="1728787" cy="369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Sargent (ATC)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3997325" y="3500437"/>
            <a:ext cx="1728787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Flight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Sargent (ATC)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6373812" y="3525837"/>
            <a:ext cx="1727199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Warrant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Officer (ATC)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>
            <p:ph type="title"/>
          </p:nvPr>
        </p:nvSpPr>
        <p:spPr>
          <a:xfrm>
            <a:off x="1835150" y="701675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mo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Warrant Officer (ex Regular WO or appointed before 1980)</a:t>
            </a:r>
          </a:p>
        </p:txBody>
      </p:sp>
      <p:pic>
        <p:nvPicPr>
          <p:cNvPr descr="wo" id="546" name="Shape 5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6175" y="2744786"/>
            <a:ext cx="2895600" cy="255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Shape 5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7475" y="2744786"/>
            <a:ext cx="2308225" cy="2514599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Shape 548"/>
          <p:cNvSpPr txBox="1"/>
          <p:nvPr/>
        </p:nvSpPr>
        <p:spPr>
          <a:xfrm>
            <a:off x="2720975" y="5564187"/>
            <a:ext cx="24383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mo"/>
              <a:buNone/>
            </a:pPr>
            <a:r>
              <a:rPr b="0" i="0" lang="en-US" sz="2400" u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Sleeve Badge</a:t>
            </a:r>
          </a:p>
        </p:txBody>
      </p:sp>
      <p:sp>
        <p:nvSpPr>
          <p:cNvPr id="549" name="Shape 549"/>
          <p:cNvSpPr txBox="1"/>
          <p:nvPr/>
        </p:nvSpPr>
        <p:spPr>
          <a:xfrm>
            <a:off x="6759575" y="5564187"/>
            <a:ext cx="21335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mo"/>
              <a:buNone/>
            </a:pPr>
            <a:r>
              <a:rPr b="0" i="0" lang="en-US" sz="2400" u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Cap Badge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cc3f" id="554" name="Shape 5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98425"/>
            <a:ext cx="8099425" cy="5691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cc3e" id="559" name="Shape 5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87" y="150811"/>
            <a:ext cx="7850187" cy="5589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Station Commander</a:t>
            </a: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r>
              <a:rPr b="0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 Car Flag</a:t>
            </a:r>
          </a:p>
        </p:txBody>
      </p:sp>
      <p:pic>
        <p:nvPicPr>
          <p:cNvPr descr="UNKG089" id="565" name="Shape 5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9975" y="1700211"/>
            <a:ext cx="4378324" cy="21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 txBox="1"/>
          <p:nvPr/>
        </p:nvSpPr>
        <p:spPr>
          <a:xfrm>
            <a:off x="1331912" y="4508500"/>
            <a:ext cx="6705599" cy="1190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mo"/>
              <a:buNone/>
            </a:pPr>
            <a:r>
              <a:rPr b="0" i="0" lang="en-US" sz="3600" u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Salute ALL cars with flags or star plates on!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“One Star” plate and flag</a:t>
            </a:r>
          </a:p>
        </p:txBody>
      </p:sp>
      <p:pic>
        <p:nvPicPr>
          <p:cNvPr id="572" name="Shape 5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4900" y="1052512"/>
            <a:ext cx="6934199" cy="480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1835150" y="260350"/>
            <a:ext cx="6719887" cy="850899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Formation of the Air Training Corps</a:t>
            </a:r>
          </a:p>
        </p:txBody>
      </p:sp>
      <p:pic>
        <p:nvPicPr>
          <p:cNvPr descr="atcwhite" id="159" name="Shape 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916111"/>
            <a:ext cx="2036762" cy="28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3370262" y="1628775"/>
            <a:ext cx="5781674" cy="50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RAF was so impressed by the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Contribution of the ADCC that it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took over and created the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 Training Corps (ATC)</a:t>
            </a: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 Commodore JA Chamier was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appointed as Commandant.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Known as the “Father of the ATC”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King George VI became Air Commodore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Chief and issued a Royal Warrant on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0" baseline="3000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February 1941.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cc3d" id="577" name="Shape 5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44450"/>
            <a:ext cx="8174036" cy="586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/>
          <p:nvPr>
            <p:ph type="title"/>
          </p:nvPr>
        </p:nvSpPr>
        <p:spPr>
          <a:xfrm>
            <a:off x="457200" y="5397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Evaluation:</a:t>
            </a:r>
          </a:p>
        </p:txBody>
      </p:sp>
      <p:sp>
        <p:nvSpPr>
          <p:cNvPr id="583" name="Shape 583"/>
          <p:cNvSpPr txBox="1"/>
          <p:nvPr>
            <p:ph idx="1" type="body"/>
          </p:nvPr>
        </p:nvSpPr>
        <p:spPr>
          <a:xfrm>
            <a:off x="1598612" y="117475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rank is usually held by the OC of a Squadron?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is the OC of Greater Manchester Wing?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is the OC of the Air Cadets?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Name these 4 ranks.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O-Slide" id="584" name="Shape 5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0750" y="4149725"/>
            <a:ext cx="1439862" cy="1338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cc3f" id="585" name="Shape 585"/>
          <p:cNvPicPr preferRelativeResize="0"/>
          <p:nvPr/>
        </p:nvPicPr>
        <p:blipFill rotWithShape="1">
          <a:blip r:embed="rId4">
            <a:alphaModFix/>
          </a:blip>
          <a:srcRect b="60569" l="2606" r="87869" t="18481"/>
          <a:stretch/>
        </p:blipFill>
        <p:spPr>
          <a:xfrm>
            <a:off x="4278312" y="4149725"/>
            <a:ext cx="866774" cy="1338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cc3e" id="586" name="Shape 586"/>
          <p:cNvPicPr preferRelativeResize="0"/>
          <p:nvPr/>
        </p:nvPicPr>
        <p:blipFill rotWithShape="1">
          <a:blip r:embed="rId5">
            <a:alphaModFix/>
          </a:blip>
          <a:srcRect b="5554" l="6191" r="84074" t="73318"/>
          <a:stretch/>
        </p:blipFill>
        <p:spPr>
          <a:xfrm>
            <a:off x="5792787" y="4149725"/>
            <a:ext cx="866774" cy="1338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cc3d" id="587" name="Shape 587"/>
          <p:cNvPicPr preferRelativeResize="0"/>
          <p:nvPr/>
        </p:nvPicPr>
        <p:blipFill rotWithShape="1">
          <a:blip r:embed="rId6">
            <a:alphaModFix/>
          </a:blip>
          <a:srcRect b="59463" l="3454" r="87022" t="17626"/>
          <a:stretch/>
        </p:blipFill>
        <p:spPr>
          <a:xfrm>
            <a:off x="7308850" y="4149725"/>
            <a:ext cx="792162" cy="1366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  <a:effectLst>
            <a:outerShdw blurRad="6350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CADETS</a:t>
            </a:r>
          </a:p>
        </p:txBody>
      </p:sp>
      <p:sp>
        <p:nvSpPr>
          <p:cNvPr id="593" name="Shape 593"/>
          <p:cNvSpPr txBox="1"/>
          <p:nvPr/>
        </p:nvSpPr>
        <p:spPr>
          <a:xfrm>
            <a:off x="303212" y="306387"/>
            <a:ext cx="2809875" cy="396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1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Uncontrolled Copy Not Subject To Amendment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/>
          <p:nvPr>
            <p:ph type="title"/>
          </p:nvPr>
        </p:nvSpPr>
        <p:spPr>
          <a:xfrm>
            <a:off x="503237" y="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Cadets</a:t>
            </a:r>
          </a:p>
        </p:txBody>
      </p:sp>
      <p:sp>
        <p:nvSpPr>
          <p:cNvPr id="599" name="Shape 599"/>
          <p:cNvSpPr txBox="1"/>
          <p:nvPr/>
        </p:nvSpPr>
        <p:spPr>
          <a:xfrm>
            <a:off x="1368425" y="1177925"/>
            <a:ext cx="7740649" cy="2554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Cadets can also attain rank within the ACO, and become a Non-Commissioned Officer (NCO).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NCO rank structure is the same as that of the RAF.</a:t>
            </a:r>
          </a:p>
        </p:txBody>
      </p:sp>
      <p:pic>
        <p:nvPicPr>
          <p:cNvPr descr="http://www.aircadetsnorth.org/userfiles/Corporal%5B1%5D.png" id="600" name="Shape 6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6450" y="4156075"/>
            <a:ext cx="1368425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abingdonaircadets.com/beta/wp-content/uploads/2013/04/sgt_251.png" id="601" name="Shape 6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5075" y="4154487"/>
            <a:ext cx="1370012" cy="1370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aircadetcentral.net/acclearn/pluginfile.php/139/mod_glossary/entry/17/Flight%20Sergeant.png" id="602" name="Shape 6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5287" y="4154487"/>
            <a:ext cx="1360487" cy="1358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200sqn.co.uk/main/images/ranks/rank_cwo.png" id="603" name="Shape 603"/>
          <p:cNvPicPr preferRelativeResize="0"/>
          <p:nvPr/>
        </p:nvPicPr>
        <p:blipFill rotWithShape="1">
          <a:blip r:embed="rId6">
            <a:alphaModFix/>
          </a:blip>
          <a:srcRect b="1798" l="2035" r="2010" t="1950"/>
          <a:stretch/>
        </p:blipFill>
        <p:spPr>
          <a:xfrm>
            <a:off x="7165975" y="4140200"/>
            <a:ext cx="1366836" cy="137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/>
          <p:nvPr>
            <p:ph type="title"/>
          </p:nvPr>
        </p:nvSpPr>
        <p:spPr>
          <a:xfrm>
            <a:off x="503237" y="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Cadets</a:t>
            </a:r>
          </a:p>
        </p:txBody>
      </p:sp>
      <p:sp>
        <p:nvSpPr>
          <p:cNvPr id="609" name="Shape 609"/>
          <p:cNvSpPr txBox="1"/>
          <p:nvPr/>
        </p:nvSpPr>
        <p:spPr>
          <a:xfrm>
            <a:off x="1762125" y="1141412"/>
            <a:ext cx="7489824" cy="206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first rank you may earn is Corporal (Cpl).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With this rank you are part of the Junior NCO team.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1762125" y="3771900"/>
            <a:ext cx="343852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You will wear this:</a:t>
            </a:r>
          </a:p>
        </p:txBody>
      </p:sp>
      <p:pic>
        <p:nvPicPr>
          <p:cNvPr descr="http://www.aircadetsnorth.org/userfiles/Corporal%5B1%5D.png" id="611" name="Shape 6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2225" y="3771900"/>
            <a:ext cx="2519361" cy="252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>
            <p:ph type="title"/>
          </p:nvPr>
        </p:nvSpPr>
        <p:spPr>
          <a:xfrm>
            <a:off x="503237" y="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Cadets</a:t>
            </a:r>
          </a:p>
        </p:txBody>
      </p:sp>
      <p:sp>
        <p:nvSpPr>
          <p:cNvPr id="617" name="Shape 617"/>
          <p:cNvSpPr txBox="1"/>
          <p:nvPr/>
        </p:nvSpPr>
        <p:spPr>
          <a:xfrm>
            <a:off x="1762125" y="1122362"/>
            <a:ext cx="7489824" cy="206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next rank you may earn is Sergeant (Sgt).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With this rank you are part of the Senior NCO team.</a:t>
            </a:r>
          </a:p>
        </p:txBody>
      </p:sp>
      <p:sp>
        <p:nvSpPr>
          <p:cNvPr id="618" name="Shape 618"/>
          <p:cNvSpPr txBox="1"/>
          <p:nvPr/>
        </p:nvSpPr>
        <p:spPr>
          <a:xfrm>
            <a:off x="1762125" y="3752850"/>
            <a:ext cx="343852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You will wear this:</a:t>
            </a:r>
          </a:p>
        </p:txBody>
      </p:sp>
      <p:pic>
        <p:nvPicPr>
          <p:cNvPr descr="http://abingdonaircadets.com/beta/wp-content/uploads/2013/04/sgt_251.png" id="619" name="Shape 6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7600" y="2792411"/>
            <a:ext cx="2503486" cy="25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/>
          <p:nvPr>
            <p:ph type="title"/>
          </p:nvPr>
        </p:nvSpPr>
        <p:spPr>
          <a:xfrm>
            <a:off x="503237" y="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Cadets</a:t>
            </a:r>
          </a:p>
        </p:txBody>
      </p:sp>
      <p:sp>
        <p:nvSpPr>
          <p:cNvPr id="625" name="Shape 625"/>
          <p:cNvSpPr txBox="1"/>
          <p:nvPr/>
        </p:nvSpPr>
        <p:spPr>
          <a:xfrm>
            <a:off x="1835150" y="1171575"/>
            <a:ext cx="7489824" cy="1570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final rank you can earn from your Squadron Commanding Officer is Flight Sergeant (Flt Sgt).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1835150" y="3802062"/>
            <a:ext cx="343852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You will wear this:</a:t>
            </a:r>
          </a:p>
        </p:txBody>
      </p:sp>
      <p:pic>
        <p:nvPicPr>
          <p:cNvPr descr="http://www.aircadetcentral.net/acclearn/pluginfile.php/139/mod_glossary/entry/17/Flight%20Sergeant.png" id="627" name="Shape 6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2687" y="2846386"/>
            <a:ext cx="2511425" cy="251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/>
          <p:nvPr>
            <p:ph type="title"/>
          </p:nvPr>
        </p:nvSpPr>
        <p:spPr>
          <a:xfrm>
            <a:off x="503237" y="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Cadets</a:t>
            </a:r>
          </a:p>
        </p:txBody>
      </p:sp>
      <p:sp>
        <p:nvSpPr>
          <p:cNvPr id="633" name="Shape 633"/>
          <p:cNvSpPr txBox="1"/>
          <p:nvPr/>
        </p:nvSpPr>
        <p:spPr>
          <a:xfrm>
            <a:off x="1690686" y="1190625"/>
            <a:ext cx="7489824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After you have attained the rank of Flt Sgt, your CO can give a recommendation to the Wing Commander for your promotion to Cadet Warrant Officer (CWO).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1690686" y="2451100"/>
            <a:ext cx="7489824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You can only achieve the rank of CWO when you are 18 years old and have passed the various selection processes and interview boards.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1690686" y="4610100"/>
            <a:ext cx="3554411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You will wear this:</a:t>
            </a:r>
          </a:p>
        </p:txBody>
      </p:sp>
      <p:pic>
        <p:nvPicPr>
          <p:cNvPr descr="http://www.200sqn.co.uk/main/images/ranks/rank_cwo.png" id="636" name="Shape 636"/>
          <p:cNvPicPr preferRelativeResize="0"/>
          <p:nvPr/>
        </p:nvPicPr>
        <p:blipFill rotWithShape="1">
          <a:blip r:embed="rId3">
            <a:alphaModFix/>
          </a:blip>
          <a:srcRect b="1798" l="2035" r="2010" t="1950"/>
          <a:stretch/>
        </p:blipFill>
        <p:spPr>
          <a:xfrm>
            <a:off x="6126162" y="3638550"/>
            <a:ext cx="2517774" cy="25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Classification System</a:t>
            </a:r>
          </a:p>
        </p:txBody>
      </p:sp>
      <p:sp>
        <p:nvSpPr>
          <p:cNvPr id="642" name="Shape 642"/>
          <p:cNvSpPr txBox="1"/>
          <p:nvPr/>
        </p:nvSpPr>
        <p:spPr>
          <a:xfrm>
            <a:off x="2427286" y="1797050"/>
            <a:ext cx="5745161" cy="1570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classification system is completely different from the rank structure.</a:t>
            </a:r>
          </a:p>
        </p:txBody>
      </p:sp>
      <p:sp>
        <p:nvSpPr>
          <p:cNvPr id="643" name="Shape 643"/>
          <p:cNvSpPr txBox="1"/>
          <p:nvPr/>
        </p:nvSpPr>
        <p:spPr>
          <a:xfrm>
            <a:off x="2516186" y="3875087"/>
            <a:ext cx="5565775" cy="1570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2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Classifications indicate the level of training you have attained.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Cadet Classification</a:t>
            </a:r>
          </a:p>
        </p:txBody>
      </p:sp>
      <p:grpSp>
        <p:nvGrpSpPr>
          <p:cNvPr id="649" name="Shape 649"/>
          <p:cNvGrpSpPr/>
          <p:nvPr/>
        </p:nvGrpSpPr>
        <p:grpSpPr>
          <a:xfrm>
            <a:off x="358775" y="1449387"/>
            <a:ext cx="8547100" cy="4064000"/>
            <a:chOff x="0" y="0"/>
            <a:chExt cx="2147483647" cy="2147483646"/>
          </a:xfrm>
        </p:grpSpPr>
        <p:grpSp>
          <p:nvGrpSpPr>
            <p:cNvPr id="650" name="Shape 650"/>
            <p:cNvGrpSpPr/>
            <p:nvPr/>
          </p:nvGrpSpPr>
          <p:grpSpPr>
            <a:xfrm>
              <a:off x="0" y="0"/>
              <a:ext cx="2147483647" cy="2147483646"/>
              <a:chOff x="395287" y="1633537"/>
              <a:chExt cx="8547100" cy="4064000"/>
            </a:xfrm>
          </p:grpSpPr>
          <p:sp>
            <p:nvSpPr>
              <p:cNvPr id="651" name="Shape 651"/>
              <p:cNvSpPr txBox="1"/>
              <p:nvPr/>
            </p:nvSpPr>
            <p:spPr>
              <a:xfrm>
                <a:off x="2532061" y="4681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</a:t>
                </a:r>
              </a:p>
            </p:txBody>
          </p:sp>
          <p:sp>
            <p:nvSpPr>
              <p:cNvPr id="652" name="Shape 652"/>
              <p:cNvSpPr txBox="1"/>
              <p:nvPr/>
            </p:nvSpPr>
            <p:spPr>
              <a:xfrm>
                <a:off x="2532061" y="3665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Under Trg</a:t>
                </a:r>
              </a:p>
            </p:txBody>
          </p:sp>
          <p:sp>
            <p:nvSpPr>
              <p:cNvPr id="653" name="Shape 653"/>
              <p:cNvSpPr txBox="1"/>
              <p:nvPr/>
            </p:nvSpPr>
            <p:spPr>
              <a:xfrm>
                <a:off x="2532061" y="2649536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None</a:t>
                </a:r>
              </a:p>
            </p:txBody>
          </p:sp>
          <p:sp>
            <p:nvSpPr>
              <p:cNvPr id="654" name="Shape 654"/>
              <p:cNvSpPr txBox="1"/>
              <p:nvPr/>
            </p:nvSpPr>
            <p:spPr>
              <a:xfrm>
                <a:off x="2532061" y="1633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2</a:t>
                </a:r>
                <a:r>
                  <a:rPr b="0" baseline="3000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nd</a:t>
                </a: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Class</a:t>
                </a: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28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Cadet</a:t>
                </a:r>
              </a:p>
            </p:txBody>
          </p:sp>
          <p:sp>
            <p:nvSpPr>
              <p:cNvPr id="655" name="Shape 655"/>
              <p:cNvSpPr txBox="1"/>
              <p:nvPr/>
            </p:nvSpPr>
            <p:spPr>
              <a:xfrm>
                <a:off x="7874000" y="4681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2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One-day Methods of Instruction with assessment</a:t>
                </a:r>
              </a:p>
            </p:txBody>
          </p:sp>
          <p:sp>
            <p:nvSpPr>
              <p:cNvPr id="656" name="Shape 656"/>
              <p:cNvSpPr txBox="1"/>
              <p:nvPr/>
            </p:nvSpPr>
            <p:spPr>
              <a:xfrm>
                <a:off x="6805611" y="4681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</a:t>
                </a:r>
              </a:p>
            </p:txBody>
          </p:sp>
          <p:sp>
            <p:nvSpPr>
              <p:cNvPr id="657" name="Shape 657"/>
              <p:cNvSpPr txBox="1"/>
              <p:nvPr/>
            </p:nvSpPr>
            <p:spPr>
              <a:xfrm>
                <a:off x="5737225" y="4681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</a:t>
                </a:r>
              </a:p>
            </p:txBody>
          </p:sp>
          <p:sp>
            <p:nvSpPr>
              <p:cNvPr id="658" name="Shape 658"/>
              <p:cNvSpPr txBox="1"/>
              <p:nvPr/>
            </p:nvSpPr>
            <p:spPr>
              <a:xfrm>
                <a:off x="4668837" y="4681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</a:t>
                </a:r>
              </a:p>
            </p:txBody>
          </p:sp>
          <p:sp>
            <p:nvSpPr>
              <p:cNvPr id="659" name="Shape 659"/>
              <p:cNvSpPr txBox="1"/>
              <p:nvPr/>
            </p:nvSpPr>
            <p:spPr>
              <a:xfrm>
                <a:off x="3600450" y="4681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6</a:t>
                </a:r>
              </a:p>
            </p:txBody>
          </p:sp>
          <p:sp>
            <p:nvSpPr>
              <p:cNvPr id="660" name="Shape 660"/>
              <p:cNvSpPr txBox="1"/>
              <p:nvPr/>
            </p:nvSpPr>
            <p:spPr>
              <a:xfrm>
                <a:off x="1511300" y="4681537"/>
                <a:ext cx="1020762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-</a:t>
                </a:r>
              </a:p>
            </p:txBody>
          </p:sp>
          <p:sp>
            <p:nvSpPr>
              <p:cNvPr id="661" name="Shape 661"/>
              <p:cNvSpPr txBox="1"/>
              <p:nvPr/>
            </p:nvSpPr>
            <p:spPr>
              <a:xfrm>
                <a:off x="395287" y="4681537"/>
                <a:ext cx="1116012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Trg Subject/s</a:t>
                </a:r>
              </a:p>
            </p:txBody>
          </p:sp>
          <p:sp>
            <p:nvSpPr>
              <p:cNvPr id="662" name="Shape 662"/>
              <p:cNvSpPr txBox="1"/>
              <p:nvPr/>
            </p:nvSpPr>
            <p:spPr>
              <a:xfrm>
                <a:off x="7874000" y="3665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Some Assistance on Sqn</a:t>
                </a:r>
              </a:p>
            </p:txBody>
          </p:sp>
          <p:sp>
            <p:nvSpPr>
              <p:cNvPr id="663" name="Shape 663"/>
              <p:cNvSpPr txBox="1"/>
              <p:nvPr/>
            </p:nvSpPr>
            <p:spPr>
              <a:xfrm>
                <a:off x="6805611" y="3665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Under Trg</a:t>
                </a:r>
              </a:p>
            </p:txBody>
          </p:sp>
          <p:sp>
            <p:nvSpPr>
              <p:cNvPr id="664" name="Shape 664"/>
              <p:cNvSpPr txBox="1"/>
              <p:nvPr/>
            </p:nvSpPr>
            <p:spPr>
              <a:xfrm>
                <a:off x="5737225" y="3665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Under Trg</a:t>
                </a:r>
              </a:p>
            </p:txBody>
          </p:sp>
          <p:sp>
            <p:nvSpPr>
              <p:cNvPr id="665" name="Shape 665"/>
              <p:cNvSpPr txBox="1"/>
              <p:nvPr/>
            </p:nvSpPr>
            <p:spPr>
              <a:xfrm>
                <a:off x="4668837" y="3665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Under Trg</a:t>
                </a:r>
              </a:p>
            </p:txBody>
          </p:sp>
          <p:sp>
            <p:nvSpPr>
              <p:cNvPr id="666" name="Shape 666"/>
              <p:cNvSpPr txBox="1"/>
              <p:nvPr/>
            </p:nvSpPr>
            <p:spPr>
              <a:xfrm>
                <a:off x="3600450" y="3665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Under Trg</a:t>
                </a:r>
              </a:p>
            </p:txBody>
          </p:sp>
          <p:sp>
            <p:nvSpPr>
              <p:cNvPr id="667" name="Shape 667"/>
              <p:cNvSpPr txBox="1"/>
              <p:nvPr/>
            </p:nvSpPr>
            <p:spPr>
              <a:xfrm>
                <a:off x="1511300" y="3665537"/>
                <a:ext cx="1020762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Under Trg</a:t>
                </a:r>
              </a:p>
            </p:txBody>
          </p:sp>
          <p:sp>
            <p:nvSpPr>
              <p:cNvPr id="668" name="Shape 668"/>
              <p:cNvSpPr txBox="1"/>
              <p:nvPr/>
            </p:nvSpPr>
            <p:spPr>
              <a:xfrm>
                <a:off x="395287" y="3665537"/>
                <a:ext cx="1116012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Role</a:t>
                </a:r>
              </a:p>
            </p:txBody>
          </p:sp>
          <p:sp>
            <p:nvSpPr>
              <p:cNvPr id="669" name="Shape 669"/>
              <p:cNvSpPr txBox="1"/>
              <p:nvPr/>
            </p:nvSpPr>
            <p:spPr>
              <a:xfrm>
                <a:off x="7874000" y="2649536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0" name="Shape 670"/>
              <p:cNvSpPr txBox="1"/>
              <p:nvPr/>
            </p:nvSpPr>
            <p:spPr>
              <a:xfrm>
                <a:off x="6805611" y="2649536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1" name="Shape 671"/>
              <p:cNvSpPr txBox="1"/>
              <p:nvPr/>
            </p:nvSpPr>
            <p:spPr>
              <a:xfrm>
                <a:off x="5737225" y="2649536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2" name="Shape 672"/>
              <p:cNvSpPr txBox="1"/>
              <p:nvPr/>
            </p:nvSpPr>
            <p:spPr>
              <a:xfrm>
                <a:off x="4668837" y="2649536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3" name="Shape 673"/>
              <p:cNvSpPr txBox="1"/>
              <p:nvPr/>
            </p:nvSpPr>
            <p:spPr>
              <a:xfrm>
                <a:off x="3600450" y="2649536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4" name="Shape 674"/>
              <p:cNvSpPr txBox="1"/>
              <p:nvPr/>
            </p:nvSpPr>
            <p:spPr>
              <a:xfrm>
                <a:off x="1511300" y="2665411"/>
                <a:ext cx="1020762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None</a:t>
                </a:r>
              </a:p>
            </p:txBody>
          </p:sp>
          <p:sp>
            <p:nvSpPr>
              <p:cNvPr id="675" name="Shape 675"/>
              <p:cNvSpPr txBox="1"/>
              <p:nvPr/>
            </p:nvSpPr>
            <p:spPr>
              <a:xfrm>
                <a:off x="395287" y="2649536"/>
                <a:ext cx="1116012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IDENTIFY</a:t>
                </a:r>
              </a:p>
            </p:txBody>
          </p:sp>
          <p:sp>
            <p:nvSpPr>
              <p:cNvPr id="676" name="Shape 676"/>
              <p:cNvSpPr txBox="1"/>
              <p:nvPr/>
            </p:nvSpPr>
            <p:spPr>
              <a:xfrm>
                <a:off x="7874000" y="1633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Instructor Cadet</a:t>
                </a:r>
              </a:p>
            </p:txBody>
          </p:sp>
          <p:sp>
            <p:nvSpPr>
              <p:cNvPr id="677" name="Shape 677"/>
              <p:cNvSpPr txBox="1"/>
              <p:nvPr/>
            </p:nvSpPr>
            <p:spPr>
              <a:xfrm>
                <a:off x="6805611" y="1633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Master Air Cadet</a:t>
                </a:r>
              </a:p>
            </p:txBody>
          </p:sp>
          <p:sp>
            <p:nvSpPr>
              <p:cNvPr id="678" name="Shape 678"/>
              <p:cNvSpPr txBox="1"/>
              <p:nvPr/>
            </p:nvSpPr>
            <p:spPr>
              <a:xfrm>
                <a:off x="5737225" y="1633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Senior Cadet</a:t>
                </a:r>
              </a:p>
            </p:txBody>
          </p:sp>
          <p:sp>
            <p:nvSpPr>
              <p:cNvPr id="679" name="Shape 679"/>
              <p:cNvSpPr txBox="1"/>
              <p:nvPr/>
            </p:nvSpPr>
            <p:spPr>
              <a:xfrm>
                <a:off x="4668837" y="1633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Leading Cadet</a:t>
                </a:r>
              </a:p>
            </p:txBody>
          </p:sp>
          <p:sp>
            <p:nvSpPr>
              <p:cNvPr id="680" name="Shape 680"/>
              <p:cNvSpPr txBox="1"/>
              <p:nvPr/>
            </p:nvSpPr>
            <p:spPr>
              <a:xfrm>
                <a:off x="3600450" y="1633537"/>
                <a:ext cx="1068386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1</a:t>
                </a:r>
                <a:r>
                  <a:rPr b="0" baseline="3000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st</a:t>
                </a: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Class Cadet</a:t>
                </a:r>
              </a:p>
            </p:txBody>
          </p:sp>
          <p:sp>
            <p:nvSpPr>
              <p:cNvPr id="681" name="Shape 681"/>
              <p:cNvSpPr txBox="1"/>
              <p:nvPr/>
            </p:nvSpPr>
            <p:spPr>
              <a:xfrm>
                <a:off x="1511300" y="1633537"/>
                <a:ext cx="1020762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4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Junior Cadet</a:t>
                </a:r>
              </a:p>
            </p:txBody>
          </p:sp>
          <p:sp>
            <p:nvSpPr>
              <p:cNvPr id="682" name="Shape 682"/>
              <p:cNvSpPr txBox="1"/>
              <p:nvPr/>
            </p:nvSpPr>
            <p:spPr>
              <a:xfrm>
                <a:off x="395287" y="1633537"/>
                <a:ext cx="1116012" cy="1016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/>
                <a:headEnd len="med" w="med" type="none"/>
                <a:tailEnd len="med" w="med" type="none"/>
              </a:ln>
            </p:spPr>
            <p:txBody>
              <a:bodyPr anchorCtr="0" anchor="ctr" bIns="45700" lIns="91425" rIns="91425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00"/>
                  </a:buClr>
                  <a:buSzPct val="25000"/>
                  <a:buFont typeface="Open Sans"/>
                  <a:buNone/>
                </a:pPr>
                <a:r>
                  <a:rPr b="0" i="0" lang="en-US" sz="1200" u="none">
                    <a:solidFill>
                      <a:srgbClr val="FFFF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Classification</a:t>
                </a:r>
              </a:p>
            </p:txBody>
          </p:sp>
          <p:cxnSp>
            <p:nvCxnSpPr>
              <p:cNvPr id="683" name="Shape 683"/>
              <p:cNvCxnSpPr/>
              <p:nvPr/>
            </p:nvCxnSpPr>
            <p:spPr>
              <a:xfrm>
                <a:off x="395287" y="5697537"/>
                <a:ext cx="8547100" cy="0"/>
              </a:xfrm>
              <a:prstGeom prst="straightConnector1">
                <a:avLst/>
              </a:prstGeom>
              <a:noFill/>
              <a:ln cap="sq" cmpd="sng" w="28575">
                <a:solidFill>
                  <a:srgbClr val="1E1C1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684" name="Shape 684"/>
              <p:cNvCxnSpPr/>
              <p:nvPr/>
            </p:nvCxnSpPr>
            <p:spPr>
              <a:xfrm>
                <a:off x="395287" y="1633537"/>
                <a:ext cx="0" cy="4064000"/>
              </a:xfrm>
              <a:prstGeom prst="straightConnector1">
                <a:avLst/>
              </a:prstGeom>
              <a:noFill/>
              <a:ln cap="sq" cmpd="sng" w="28575">
                <a:solidFill>
                  <a:srgbClr val="1E1C1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cxnSp>
            <p:nvCxnSpPr>
              <p:cNvPr id="685" name="Shape 685"/>
              <p:cNvCxnSpPr/>
              <p:nvPr/>
            </p:nvCxnSpPr>
            <p:spPr>
              <a:xfrm>
                <a:off x="8942386" y="1633537"/>
                <a:ext cx="0" cy="4064000"/>
              </a:xfrm>
              <a:prstGeom prst="straightConnector1">
                <a:avLst/>
              </a:prstGeom>
              <a:noFill/>
              <a:ln cap="sq" cmpd="sng" w="28575">
                <a:solidFill>
                  <a:srgbClr val="1E1C11"/>
                </a:solidFill>
                <a:prstDash val="solid"/>
                <a:miter/>
                <a:headEnd len="med" w="med" type="none"/>
                <a:tailEnd len="med" w="med" type="none"/>
              </a:ln>
            </p:spPr>
          </p:cxnSp>
          <p:grpSp>
            <p:nvGrpSpPr>
              <p:cNvPr id="686" name="Shape 686"/>
              <p:cNvGrpSpPr/>
              <p:nvPr/>
            </p:nvGrpSpPr>
            <p:grpSpPr>
              <a:xfrm>
                <a:off x="395287" y="1633537"/>
                <a:ext cx="8547100" cy="4064000"/>
                <a:chOff x="395287" y="1633537"/>
                <a:chExt cx="8547100" cy="4064000"/>
              </a:xfrm>
            </p:grpSpPr>
            <p:cxnSp>
              <p:nvCxnSpPr>
                <p:cNvPr id="687" name="Shape 687"/>
                <p:cNvCxnSpPr/>
                <p:nvPr/>
              </p:nvCxnSpPr>
              <p:spPr>
                <a:xfrm>
                  <a:off x="395287" y="1633537"/>
                  <a:ext cx="8547100" cy="0"/>
                </a:xfrm>
                <a:prstGeom prst="straightConnector1">
                  <a:avLst/>
                </a:prstGeom>
                <a:noFill/>
                <a:ln cap="sq" cmpd="sng" w="28575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88" name="Shape 688"/>
                <p:cNvCxnSpPr/>
                <p:nvPr/>
              </p:nvCxnSpPr>
              <p:spPr>
                <a:xfrm>
                  <a:off x="395287" y="2649536"/>
                  <a:ext cx="85471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89" name="Shape 689"/>
                <p:cNvCxnSpPr/>
                <p:nvPr/>
              </p:nvCxnSpPr>
              <p:spPr>
                <a:xfrm>
                  <a:off x="395287" y="3665537"/>
                  <a:ext cx="85471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90" name="Shape 690"/>
                <p:cNvCxnSpPr/>
                <p:nvPr/>
              </p:nvCxnSpPr>
              <p:spPr>
                <a:xfrm>
                  <a:off x="395287" y="4681537"/>
                  <a:ext cx="8547100" cy="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91" name="Shape 691"/>
                <p:cNvCxnSpPr/>
                <p:nvPr/>
              </p:nvCxnSpPr>
              <p:spPr>
                <a:xfrm>
                  <a:off x="1511300" y="1633537"/>
                  <a:ext cx="0" cy="4064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92" name="Shape 692"/>
                <p:cNvCxnSpPr/>
                <p:nvPr/>
              </p:nvCxnSpPr>
              <p:spPr>
                <a:xfrm>
                  <a:off x="2532061" y="1633537"/>
                  <a:ext cx="0" cy="4064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93" name="Shape 693"/>
                <p:cNvCxnSpPr/>
                <p:nvPr/>
              </p:nvCxnSpPr>
              <p:spPr>
                <a:xfrm>
                  <a:off x="4668837" y="1633537"/>
                  <a:ext cx="0" cy="4064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94" name="Shape 694"/>
                <p:cNvCxnSpPr/>
                <p:nvPr/>
              </p:nvCxnSpPr>
              <p:spPr>
                <a:xfrm>
                  <a:off x="5737225" y="1633537"/>
                  <a:ext cx="0" cy="4064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95" name="Shape 695"/>
                <p:cNvCxnSpPr/>
                <p:nvPr/>
              </p:nvCxnSpPr>
              <p:spPr>
                <a:xfrm>
                  <a:off x="6805611" y="1633537"/>
                  <a:ext cx="0" cy="4064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96" name="Shape 696"/>
                <p:cNvCxnSpPr/>
                <p:nvPr/>
              </p:nvCxnSpPr>
              <p:spPr>
                <a:xfrm>
                  <a:off x="7874000" y="1633537"/>
                  <a:ext cx="0" cy="4064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  <p:cxnSp>
              <p:nvCxnSpPr>
                <p:cNvPr id="697" name="Shape 697"/>
                <p:cNvCxnSpPr/>
                <p:nvPr/>
              </p:nvCxnSpPr>
              <p:spPr>
                <a:xfrm>
                  <a:off x="3600450" y="1633537"/>
                  <a:ext cx="0" cy="4064000"/>
                </a:xfrm>
                <a:prstGeom prst="straightConnector1">
                  <a:avLst/>
                </a:prstGeom>
                <a:noFill/>
                <a:ln cap="flat" cmpd="sng" w="12700">
                  <a:solidFill>
                    <a:srgbClr val="1E1C11"/>
                  </a:solidFill>
                  <a:prstDash val="solid"/>
                  <a:miter/>
                  <a:headEnd len="med" w="med" type="none"/>
                  <a:tailEnd len="med" w="med" type="none"/>
                </a:ln>
              </p:spPr>
            </p:cxnSp>
          </p:grpSp>
        </p:grpSp>
        <p:pic>
          <p:nvPicPr>
            <p:cNvPr descr="http://966atc.org.uk/wp-content/uploads/2011/11/first_class.png" id="698" name="Shape 69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11946591" y="536870409"/>
              <a:ext cx="255684501" cy="533792348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/>
              <a:headEnd len="med" w="med" type="none"/>
              <a:tailEnd len="med" w="med" type="none"/>
            </a:ln>
          </p:spPr>
        </p:pic>
        <p:pic>
          <p:nvPicPr>
            <p:cNvPr descr="http://966atc.org.uk/wp-content/uploads/2011/11/leading-150x150.png" id="699" name="Shape 69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5723332" y="551406566"/>
              <a:ext cx="247295655" cy="520093662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/>
              <a:headEnd len="med" w="med" type="none"/>
              <a:tailEnd len="med" w="med" type="none"/>
            </a:ln>
          </p:spPr>
        </p:pic>
        <p:pic>
          <p:nvPicPr>
            <p:cNvPr descr="http://www.400sqn.org/6734800_orig.png" id="700" name="Shape 70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54814092" y="545828088"/>
              <a:ext cx="246292164" cy="519256167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/>
              <a:headEnd len="med" w="med" type="none"/>
              <a:tailEnd len="med" w="med" type="none"/>
            </a:ln>
          </p:spPr>
        </p:pic>
        <p:pic>
          <p:nvPicPr>
            <p:cNvPr descr="http://966atc.org.uk/wp-content/uploads/2011/11/master_cadet-150x150.png" id="701" name="Shape 70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28489857" y="551406566"/>
              <a:ext cx="244244957" cy="513677664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/>
              <a:headEnd len="med" w="med" type="none"/>
              <a:tailEnd len="med" w="med" type="none"/>
            </a:ln>
          </p:spPr>
        </p:pic>
        <p:pic>
          <p:nvPicPr>
            <p:cNvPr descr="http://btckstorage.blob.core.windows.net/site5943/training%20syllabus%20poster-001.gif" id="702" name="Shape 702"/>
            <p:cNvPicPr preferRelativeResize="0"/>
            <p:nvPr/>
          </p:nvPicPr>
          <p:blipFill rotWithShape="1">
            <a:blip r:embed="rId7">
              <a:alphaModFix/>
            </a:blip>
            <a:srcRect b="65402" l="84284" r="6186" t="22540"/>
            <a:stretch/>
          </p:blipFill>
          <p:spPr>
            <a:xfrm>
              <a:off x="1883207591" y="579664702"/>
              <a:ext cx="257962591" cy="485419547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/>
              <a:headEnd len="med" w="med" type="none"/>
              <a:tailEnd len="med" w="med" type="none"/>
            </a:ln>
          </p:spPr>
        </p:pic>
      </p:grpSp>
      <p:sp>
        <p:nvSpPr>
          <p:cNvPr id="703" name="Shape 703"/>
          <p:cNvSpPr txBox="1"/>
          <p:nvPr/>
        </p:nvSpPr>
        <p:spPr>
          <a:xfrm>
            <a:off x="2195511" y="5732462"/>
            <a:ext cx="5832474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b="0" i="0" lang="en-US" sz="24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classification system works on a 6 month training program for each classification.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1374775" y="228600"/>
            <a:ext cx="6343650" cy="8890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Aims of the ATC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1619250" y="2466975"/>
            <a:ext cx="7431087" cy="2678112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 Narrow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a. To promote and encourage among young people a practical interest in aviation and the Royal Air Force.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 Narrow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b. To provide training which will be useful both in the Services and in civilian life.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 Narrow"/>
              <a:buNone/>
            </a:pPr>
            <a:r>
              <a:rPr b="0" i="0" lang="en-US" sz="2400" u="none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rPr>
              <a:t>c. To foster the spirit of adventure, and to develop the qualities of leadership and good citizenship.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1384300" y="1566862"/>
            <a:ext cx="694054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i="1" lang="en-US" sz="2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Royal Warrant sets out the Corps aims as: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cwhite" id="172" name="Shape 1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949325"/>
            <a:ext cx="2740024" cy="403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4140200" y="2492375"/>
            <a:ext cx="4752974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36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ATC moto ‘Venture Adventure.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1285875" y="228600"/>
            <a:ext cx="6394449" cy="876300"/>
          </a:xfrm>
          <a:prstGeom prst="rect">
            <a:avLst/>
          </a:prstGeom>
          <a:noFill/>
          <a:ln>
            <a:noFill/>
          </a:ln>
          <a:effectLst>
            <a:outerShdw blurRad="63500" dir="54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Development of the ATC</a:t>
            </a: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1476375" y="1074737"/>
            <a:ext cx="6875462" cy="4092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first 50 Squadrons are known as “Founder” Squadrons,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have an </a:t>
            </a:r>
            <a:r>
              <a:rPr b="1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after their Squadron number.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ATC became part of Royal Air Force Reserve Command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When the Second World War ended in 1945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When King George VI died, HRH Duke of Edinburgh Prince Phillip became Air Commodore in Chief in 1953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20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Prince Phillip handed over his appointment as Air Cmdr in Chief in 2015 to the Duchess of Cambridge, Catherine Middleton</a:t>
            </a: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b="24464" l="2127" r="4274" t="4769"/>
          <a:stretch/>
        </p:blipFill>
        <p:spPr>
          <a:xfrm>
            <a:off x="3043236" y="5167312"/>
            <a:ext cx="2879724" cy="150653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6180137" y="5632450"/>
            <a:ext cx="2987675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0" i="0" lang="en-US" sz="28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The ATC Ensign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sng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Girls joined</a:t>
            </a:r>
          </a:p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1920875" y="1600200"/>
            <a:ext cx="6765925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1980 girls were allowed to join the ATC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By march 1999- 8682 Female cadets were enrolled.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1920875" y="274637"/>
            <a:ext cx="7353300" cy="1143000"/>
          </a:xfrm>
          <a:prstGeom prst="rect">
            <a:avLst/>
          </a:prstGeom>
          <a:noFill/>
          <a:ln>
            <a:noFill/>
          </a:ln>
          <a:effectLst>
            <a:outerShdw blurRad="63500" dir="8100000" dist="38100">
              <a:srgbClr val="000000">
                <a:alpha val="39607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0" i="0" lang="en-US" sz="4400" u="sng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The ATC 2010</a:t>
            </a:r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1920875" y="1600200"/>
            <a:ext cx="6765925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There are over 43,000 cadets, in almost 900 Squadrons and Detached Flights, all over the country.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Compare this to the 40,000 RAF personnel.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8_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5_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7_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6_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4_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3_Air Cadet PP Theme">
  <a:themeElements>
    <a:clrScheme name="Custom 2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